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handoutMasterIdLst>
    <p:handoutMasterId r:id="rId60"/>
  </p:handoutMasterIdLst>
  <p:sldIdLst>
    <p:sldId id="256" r:id="rId2"/>
    <p:sldId id="320" r:id="rId3"/>
    <p:sldId id="325" r:id="rId4"/>
    <p:sldId id="356" r:id="rId5"/>
    <p:sldId id="374" r:id="rId6"/>
    <p:sldId id="375" r:id="rId7"/>
    <p:sldId id="376" r:id="rId8"/>
    <p:sldId id="379" r:id="rId9"/>
    <p:sldId id="324" r:id="rId10"/>
    <p:sldId id="378" r:id="rId11"/>
    <p:sldId id="270" r:id="rId12"/>
    <p:sldId id="265" r:id="rId13"/>
    <p:sldId id="358" r:id="rId14"/>
    <p:sldId id="360" r:id="rId15"/>
    <p:sldId id="362" r:id="rId16"/>
    <p:sldId id="271" r:id="rId17"/>
    <p:sldId id="272" r:id="rId18"/>
    <p:sldId id="267" r:id="rId19"/>
    <p:sldId id="277" r:id="rId20"/>
    <p:sldId id="361" r:id="rId21"/>
    <p:sldId id="278" r:id="rId22"/>
    <p:sldId id="291" r:id="rId23"/>
    <p:sldId id="289" r:id="rId24"/>
    <p:sldId id="359" r:id="rId25"/>
    <p:sldId id="274" r:id="rId26"/>
    <p:sldId id="364" r:id="rId27"/>
    <p:sldId id="292" r:id="rId28"/>
    <p:sldId id="294" r:id="rId29"/>
    <p:sldId id="282" r:id="rId30"/>
    <p:sldId id="365" r:id="rId31"/>
    <p:sldId id="298" r:id="rId32"/>
    <p:sldId id="300" r:id="rId33"/>
    <p:sldId id="281" r:id="rId34"/>
    <p:sldId id="366" r:id="rId35"/>
    <p:sldId id="302" r:id="rId36"/>
    <p:sldId id="304" r:id="rId37"/>
    <p:sldId id="327" r:id="rId38"/>
    <p:sldId id="367" r:id="rId39"/>
    <p:sldId id="328" r:id="rId40"/>
    <p:sldId id="330" r:id="rId41"/>
    <p:sldId id="331" r:id="rId42"/>
    <p:sldId id="332" r:id="rId43"/>
    <p:sldId id="373" r:id="rId44"/>
    <p:sldId id="334" r:id="rId45"/>
    <p:sldId id="352" r:id="rId46"/>
    <p:sldId id="368" r:id="rId47"/>
    <p:sldId id="335" r:id="rId48"/>
    <p:sldId id="338" r:id="rId49"/>
    <p:sldId id="344" r:id="rId50"/>
    <p:sldId id="369" r:id="rId51"/>
    <p:sldId id="345" r:id="rId52"/>
    <p:sldId id="347" r:id="rId53"/>
    <p:sldId id="348" r:id="rId54"/>
    <p:sldId id="370" r:id="rId55"/>
    <p:sldId id="349" r:id="rId56"/>
    <p:sldId id="351" r:id="rId57"/>
    <p:sldId id="280" r:id="rId5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09" autoAdjust="0"/>
    <p:restoredTop sz="94834" autoAdjust="0"/>
  </p:normalViewPr>
  <p:slideViewPr>
    <p:cSldViewPr>
      <p:cViewPr varScale="1">
        <p:scale>
          <a:sx n="119" d="100"/>
          <a:sy n="119" d="100"/>
        </p:scale>
        <p:origin x="-13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krzyzekm\Desktop\HWOL\HWOL%20weekly\21_01_16%20weekly%20new%20ads%20accessed%20jan%2021st.xlsx" TargetMode="External"/><Relationship Id="rId1" Type="http://schemas.openxmlformats.org/officeDocument/2006/relationships/themeOverride" Target="../theme/themeOverride1.xml"/><Relationship Id="rId5" Type="http://schemas.microsoft.com/office/2011/relationships/chartStyle" Target="style1.xml"/><Relationship Id="rId4" Type="http://schemas.microsoft.com/office/2011/relationships/chartColorStyle" Target="colors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Users\krzyzekm\Desktop\HWOL\21_01%20CT%20Statewide.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9398415964334372E-2"/>
          <c:y val="0.13116417701470373"/>
          <c:w val="0.90103880465091701"/>
          <c:h val="0.69591574400831957"/>
        </c:manualLayout>
      </c:layout>
      <c:barChart>
        <c:barDir val="col"/>
        <c:grouping val="clustered"/>
        <c:varyColors val="0"/>
        <c:ser>
          <c:idx val="0"/>
          <c:order val="1"/>
          <c:tx>
            <c:v>hwol bars</c:v>
          </c:tx>
          <c:spPr>
            <a:solidFill>
              <a:sysClr val="window" lastClr="FFFFFF">
                <a:lumMod val="85000"/>
              </a:sysClr>
            </a:solidFill>
            <a:ln>
              <a:solidFill>
                <a:sysClr val="window" lastClr="FFFFFF">
                  <a:lumMod val="85000"/>
                </a:sysClr>
              </a:solidFill>
            </a:ln>
            <a:effectLst/>
          </c:spPr>
          <c:invertIfNegative val="0"/>
          <c:cat>
            <c:strRef>
              <c:f>Report4_Data!$D$10:$D$65</c:f>
              <c:strCache>
                <c:ptCount val="53"/>
                <c:pt idx="0">
                  <c:v>                    Jan 20</c:v>
                </c:pt>
                <c:pt idx="4">
                  <c:v>                      Feb 20</c:v>
                </c:pt>
                <c:pt idx="9">
                  <c:v>                    Mar 20</c:v>
                </c:pt>
                <c:pt idx="13">
                  <c:v>                     Apr 20</c:v>
                </c:pt>
                <c:pt idx="17">
                  <c:v>                    May 20</c:v>
                </c:pt>
                <c:pt idx="22">
                  <c:v>                   Jun 20</c:v>
                </c:pt>
                <c:pt idx="26">
                  <c:v>                 Jul 20</c:v>
                </c:pt>
                <c:pt idx="30">
                  <c:v>                 Aug 20</c:v>
                </c:pt>
                <c:pt idx="35">
                  <c:v>                 Sep 20</c:v>
                </c:pt>
                <c:pt idx="39">
                  <c:v>                 Oct 20</c:v>
                </c:pt>
                <c:pt idx="44">
                  <c:v>                 Nov 20</c:v>
                </c:pt>
                <c:pt idx="48">
                  <c:v>                 Dec 20</c:v>
                </c:pt>
                <c:pt idx="52">
                  <c:v>                    Jan 21</c:v>
                </c:pt>
              </c:strCache>
            </c:strRef>
          </c:cat>
          <c:val>
            <c:numRef>
              <c:f>Report4_Data!$E$10:$E$65</c:f>
              <c:numCache>
                <c:formatCode>#,##0</c:formatCode>
                <c:ptCount val="56"/>
                <c:pt idx="0">
                  <c:v>0</c:v>
                </c:pt>
                <c:pt idx="1">
                  <c:v>0</c:v>
                </c:pt>
                <c:pt idx="2">
                  <c:v>0</c:v>
                </c:pt>
                <c:pt idx="3">
                  <c:v>0</c:v>
                </c:pt>
                <c:pt idx="4">
                  <c:v>8000</c:v>
                </c:pt>
                <c:pt idx="5">
                  <c:v>8000</c:v>
                </c:pt>
                <c:pt idx="6">
                  <c:v>8000</c:v>
                </c:pt>
                <c:pt idx="7">
                  <c:v>8000</c:v>
                </c:pt>
                <c:pt idx="8">
                  <c:v>0</c:v>
                </c:pt>
                <c:pt idx="9">
                  <c:v>0</c:v>
                </c:pt>
                <c:pt idx="10">
                  <c:v>0</c:v>
                </c:pt>
                <c:pt idx="11">
                  <c:v>0</c:v>
                </c:pt>
                <c:pt idx="12">
                  <c:v>0</c:v>
                </c:pt>
                <c:pt idx="13">
                  <c:v>8000</c:v>
                </c:pt>
                <c:pt idx="14">
                  <c:v>8000</c:v>
                </c:pt>
                <c:pt idx="15">
                  <c:v>8000</c:v>
                </c:pt>
                <c:pt idx="16">
                  <c:v>8000</c:v>
                </c:pt>
                <c:pt idx="17">
                  <c:v>0</c:v>
                </c:pt>
                <c:pt idx="18">
                  <c:v>0</c:v>
                </c:pt>
                <c:pt idx="19">
                  <c:v>0</c:v>
                </c:pt>
                <c:pt idx="20">
                  <c:v>0</c:v>
                </c:pt>
                <c:pt idx="21">
                  <c:v>8000</c:v>
                </c:pt>
                <c:pt idx="22">
                  <c:v>8000</c:v>
                </c:pt>
                <c:pt idx="23">
                  <c:v>8000</c:v>
                </c:pt>
                <c:pt idx="24">
                  <c:v>8000</c:v>
                </c:pt>
                <c:pt idx="25">
                  <c:v>8000</c:v>
                </c:pt>
                <c:pt idx="26">
                  <c:v>0</c:v>
                </c:pt>
                <c:pt idx="27">
                  <c:v>0</c:v>
                </c:pt>
                <c:pt idx="28">
                  <c:v>0</c:v>
                </c:pt>
                <c:pt idx="29">
                  <c:v>0</c:v>
                </c:pt>
                <c:pt idx="30">
                  <c:v>8000</c:v>
                </c:pt>
                <c:pt idx="31">
                  <c:v>8000</c:v>
                </c:pt>
                <c:pt idx="32">
                  <c:v>8000</c:v>
                </c:pt>
                <c:pt idx="33">
                  <c:v>8000</c:v>
                </c:pt>
                <c:pt idx="34">
                  <c:v>0</c:v>
                </c:pt>
                <c:pt idx="35">
                  <c:v>0</c:v>
                </c:pt>
                <c:pt idx="36">
                  <c:v>0</c:v>
                </c:pt>
                <c:pt idx="37">
                  <c:v>0</c:v>
                </c:pt>
                <c:pt idx="38">
                  <c:v>0</c:v>
                </c:pt>
                <c:pt idx="39">
                  <c:v>8000</c:v>
                </c:pt>
                <c:pt idx="40">
                  <c:v>8000</c:v>
                </c:pt>
                <c:pt idx="41">
                  <c:v>8000</c:v>
                </c:pt>
                <c:pt idx="42">
                  <c:v>8000</c:v>
                </c:pt>
                <c:pt idx="43">
                  <c:v>0</c:v>
                </c:pt>
                <c:pt idx="44">
                  <c:v>0</c:v>
                </c:pt>
                <c:pt idx="45">
                  <c:v>0</c:v>
                </c:pt>
                <c:pt idx="46">
                  <c:v>0</c:v>
                </c:pt>
                <c:pt idx="47">
                  <c:v>0</c:v>
                </c:pt>
                <c:pt idx="48">
                  <c:v>8000</c:v>
                </c:pt>
                <c:pt idx="49">
                  <c:v>8000</c:v>
                </c:pt>
                <c:pt idx="50">
                  <c:v>8000</c:v>
                </c:pt>
                <c:pt idx="51">
                  <c:v>8000</c:v>
                </c:pt>
                <c:pt idx="52">
                  <c:v>0</c:v>
                </c:pt>
                <c:pt idx="53">
                  <c:v>0</c:v>
                </c:pt>
                <c:pt idx="54">
                  <c:v>0</c:v>
                </c:pt>
                <c:pt idx="55">
                  <c:v>0</c:v>
                </c:pt>
              </c:numCache>
            </c:numRef>
          </c:val>
          <c:extLst xmlns:c16r2="http://schemas.microsoft.com/office/drawing/2015/06/chart">
            <c:ext xmlns:c16="http://schemas.microsoft.com/office/drawing/2014/chart" uri="{C3380CC4-5D6E-409C-BE32-E72D297353CC}">
              <c16:uniqueId val="{00000000-31F4-4D82-92B4-4A5C85F883BE}"/>
            </c:ext>
          </c:extLst>
        </c:ser>
        <c:dLbls>
          <c:showLegendKey val="0"/>
          <c:showVal val="0"/>
          <c:showCatName val="0"/>
          <c:showSerName val="0"/>
          <c:showPercent val="0"/>
          <c:showBubbleSize val="0"/>
        </c:dLbls>
        <c:gapWidth val="0"/>
        <c:overlap val="100"/>
        <c:axId val="78947072"/>
        <c:axId val="78948992"/>
      </c:barChart>
      <c:lineChart>
        <c:grouping val="standard"/>
        <c:varyColors val="0"/>
        <c:ser>
          <c:idx val="1"/>
          <c:order val="0"/>
          <c:spPr>
            <a:ln w="28575" cap="rnd">
              <a:solidFill>
                <a:srgbClr val="00B050"/>
              </a:solidFill>
              <a:round/>
            </a:ln>
            <a:effectLst/>
          </c:spPr>
          <c:marker>
            <c:symbol val="none"/>
          </c:marker>
          <c:cat>
            <c:strRef>
              <c:f>Report4_Data!$D$10:$D$65</c:f>
              <c:strCache>
                <c:ptCount val="53"/>
                <c:pt idx="0">
                  <c:v>                    Jan 20</c:v>
                </c:pt>
                <c:pt idx="4">
                  <c:v>                      Feb 20</c:v>
                </c:pt>
                <c:pt idx="9">
                  <c:v>                    Mar 20</c:v>
                </c:pt>
                <c:pt idx="13">
                  <c:v>                     Apr 20</c:v>
                </c:pt>
                <c:pt idx="17">
                  <c:v>                    May 20</c:v>
                </c:pt>
                <c:pt idx="22">
                  <c:v>                   Jun 20</c:v>
                </c:pt>
                <c:pt idx="26">
                  <c:v>                 Jul 20</c:v>
                </c:pt>
                <c:pt idx="30">
                  <c:v>                 Aug 20</c:v>
                </c:pt>
                <c:pt idx="35">
                  <c:v>                 Sep 20</c:v>
                </c:pt>
                <c:pt idx="39">
                  <c:v>                 Oct 20</c:v>
                </c:pt>
                <c:pt idx="44">
                  <c:v>                 Nov 20</c:v>
                </c:pt>
                <c:pt idx="48">
                  <c:v>                 Dec 20</c:v>
                </c:pt>
                <c:pt idx="52">
                  <c:v>                    Jan 21</c:v>
                </c:pt>
              </c:strCache>
            </c:strRef>
          </c:cat>
          <c:val>
            <c:numRef>
              <c:f>Report4_Data!$F$10:$F$65</c:f>
              <c:numCache>
                <c:formatCode>General</c:formatCode>
                <c:ptCount val="56"/>
                <c:pt idx="0">
                  <c:v>5672</c:v>
                </c:pt>
                <c:pt idx="1">
                  <c:v>5376</c:v>
                </c:pt>
                <c:pt idx="2">
                  <c:v>4610</c:v>
                </c:pt>
                <c:pt idx="3">
                  <c:v>4635</c:v>
                </c:pt>
                <c:pt idx="4">
                  <c:v>5641</c:v>
                </c:pt>
                <c:pt idx="5">
                  <c:v>5801</c:v>
                </c:pt>
                <c:pt idx="6">
                  <c:v>7660</c:v>
                </c:pt>
                <c:pt idx="7">
                  <c:v>5710</c:v>
                </c:pt>
                <c:pt idx="8">
                  <c:v>5261</c:v>
                </c:pt>
                <c:pt idx="9">
                  <c:v>7242</c:v>
                </c:pt>
                <c:pt idx="10">
                  <c:v>4408</c:v>
                </c:pt>
                <c:pt idx="11">
                  <c:v>5541</c:v>
                </c:pt>
                <c:pt idx="12">
                  <c:v>3391</c:v>
                </c:pt>
                <c:pt idx="13">
                  <c:v>3381</c:v>
                </c:pt>
                <c:pt idx="14">
                  <c:v>2786</c:v>
                </c:pt>
                <c:pt idx="15">
                  <c:v>2725</c:v>
                </c:pt>
                <c:pt idx="16">
                  <c:v>2812</c:v>
                </c:pt>
                <c:pt idx="17">
                  <c:v>2123</c:v>
                </c:pt>
                <c:pt idx="18">
                  <c:v>3180</c:v>
                </c:pt>
                <c:pt idx="19">
                  <c:v>2274</c:v>
                </c:pt>
                <c:pt idx="20">
                  <c:v>3659</c:v>
                </c:pt>
                <c:pt idx="21">
                  <c:v>4401</c:v>
                </c:pt>
                <c:pt idx="22">
                  <c:v>4378</c:v>
                </c:pt>
                <c:pt idx="23">
                  <c:v>5978</c:v>
                </c:pt>
                <c:pt idx="24">
                  <c:v>5013</c:v>
                </c:pt>
                <c:pt idx="25">
                  <c:v>5317</c:v>
                </c:pt>
                <c:pt idx="26">
                  <c:v>3457</c:v>
                </c:pt>
                <c:pt idx="27">
                  <c:v>4660</c:v>
                </c:pt>
                <c:pt idx="28">
                  <c:v>4172</c:v>
                </c:pt>
                <c:pt idx="29">
                  <c:v>5148</c:v>
                </c:pt>
                <c:pt idx="30">
                  <c:v>5562</c:v>
                </c:pt>
                <c:pt idx="31">
                  <c:v>5653</c:v>
                </c:pt>
                <c:pt idx="32">
                  <c:v>3580</c:v>
                </c:pt>
                <c:pt idx="33">
                  <c:v>4613</c:v>
                </c:pt>
                <c:pt idx="34">
                  <c:v>5016</c:v>
                </c:pt>
                <c:pt idx="35">
                  <c:v>5959</c:v>
                </c:pt>
                <c:pt idx="36">
                  <c:v>4715</c:v>
                </c:pt>
                <c:pt idx="37">
                  <c:v>4745</c:v>
                </c:pt>
                <c:pt idx="38">
                  <c:v>3489</c:v>
                </c:pt>
                <c:pt idx="39">
                  <c:v>4663</c:v>
                </c:pt>
                <c:pt idx="40">
                  <c:v>4917</c:v>
                </c:pt>
                <c:pt idx="41">
                  <c:v>4923</c:v>
                </c:pt>
                <c:pt idx="42">
                  <c:v>4470</c:v>
                </c:pt>
                <c:pt idx="43">
                  <c:v>5055</c:v>
                </c:pt>
                <c:pt idx="44">
                  <c:v>4516</c:v>
                </c:pt>
                <c:pt idx="45">
                  <c:v>3514</c:v>
                </c:pt>
                <c:pt idx="46">
                  <c:v>3768</c:v>
                </c:pt>
                <c:pt idx="47">
                  <c:v>3487</c:v>
                </c:pt>
                <c:pt idx="48">
                  <c:v>3360</c:v>
                </c:pt>
                <c:pt idx="49">
                  <c:v>4675</c:v>
                </c:pt>
                <c:pt idx="50">
                  <c:v>3946</c:v>
                </c:pt>
                <c:pt idx="51">
                  <c:v>3355</c:v>
                </c:pt>
                <c:pt idx="52">
                  <c:v>2431</c:v>
                </c:pt>
                <c:pt idx="53">
                  <c:v>4629</c:v>
                </c:pt>
                <c:pt idx="54">
                  <c:v>5597</c:v>
                </c:pt>
              </c:numCache>
            </c:numRef>
          </c:val>
          <c:smooth val="0"/>
          <c:extLst xmlns:c16r2="http://schemas.microsoft.com/office/drawing/2015/06/chart">
            <c:ext xmlns:c16="http://schemas.microsoft.com/office/drawing/2014/chart" uri="{C3380CC4-5D6E-409C-BE32-E72D297353CC}">
              <c16:uniqueId val="{00000001-31F4-4D82-92B4-4A5C85F883BE}"/>
            </c:ext>
          </c:extLst>
        </c:ser>
        <c:dLbls>
          <c:showLegendKey val="0"/>
          <c:showVal val="0"/>
          <c:showCatName val="0"/>
          <c:showSerName val="0"/>
          <c:showPercent val="0"/>
          <c:showBubbleSize val="0"/>
        </c:dLbls>
        <c:marker val="1"/>
        <c:smooth val="0"/>
        <c:axId val="78947072"/>
        <c:axId val="78948992"/>
      </c:lineChart>
      <c:catAx>
        <c:axId val="7894707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a:t>Week</a:t>
                </a:r>
                <a:r>
                  <a:rPr lang="en-US" b="1" baseline="0"/>
                  <a:t> Ending</a:t>
                </a:r>
                <a:endParaRPr lang="en-US" b="1"/>
              </a:p>
            </c:rich>
          </c:tx>
          <c:layout>
            <c:manualLayout>
              <c:xMode val="edge"/>
              <c:yMode val="edge"/>
              <c:x val="0.45579476858227863"/>
              <c:y val="0.90837764268716203"/>
            </c:manualLayout>
          </c:layout>
          <c:overlay val="0"/>
          <c:spPr>
            <a:noFill/>
            <a:ln>
              <a:solidFill>
                <a:sysClr val="window" lastClr="FFFFFF"/>
              </a:solidFill>
            </a:ln>
            <a:effectLst/>
          </c:spPr>
        </c:title>
        <c:numFmt formatCode="General" sourceLinked="1"/>
        <c:majorTickMark val="out"/>
        <c:minorTickMark val="none"/>
        <c:tickLblPos val="nextTo"/>
        <c:spPr>
          <a:noFill/>
          <a:ln w="9525" cap="flat" cmpd="sng" algn="ctr">
            <a:solidFill>
              <a:srgbClr val="44546A"/>
            </a:solidFill>
            <a:round/>
          </a:ln>
          <a:effectLst/>
        </c:spPr>
        <c:txPr>
          <a:bodyPr rot="-60000000" spcFirstLastPara="1" vertOverflow="ellipsis" vert="horz" wrap="square" anchor="ctr" anchorCtr="0"/>
          <a:lstStyle/>
          <a:p>
            <a:pPr>
              <a:defRPr sz="550" b="0" i="0" u="none" strike="noStrike" kern="1200" baseline="0">
                <a:solidFill>
                  <a:schemeClr val="tx1">
                    <a:lumMod val="65000"/>
                    <a:lumOff val="35000"/>
                  </a:schemeClr>
                </a:solidFill>
                <a:latin typeface="+mn-lt"/>
                <a:ea typeface="+mn-ea"/>
                <a:cs typeface="+mn-cs"/>
              </a:defRPr>
            </a:pPr>
            <a:endParaRPr lang="en-US"/>
          </a:p>
        </c:txPr>
        <c:crossAx val="78948992"/>
        <c:crosses val="autoZero"/>
        <c:auto val="1"/>
        <c:lblAlgn val="ctr"/>
        <c:lblOffset val="100"/>
        <c:noMultiLvlLbl val="0"/>
      </c:catAx>
      <c:valAx>
        <c:axId val="78948992"/>
        <c:scaling>
          <c:orientation val="minMax"/>
          <c:max val="80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947072"/>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l">
              <a:defRPr>
                <a:solidFill>
                  <a:schemeClr val="tx1"/>
                </a:solidFill>
              </a:defRPr>
            </a:pPr>
            <a:r>
              <a:rPr lang="en-US" sz="1000">
                <a:solidFill>
                  <a:schemeClr val="tx1"/>
                </a:solidFill>
              </a:rPr>
              <a:t>Note: 42% of records have been </a:t>
            </a:r>
            <a:br>
              <a:rPr lang="en-US" sz="1000">
                <a:solidFill>
                  <a:schemeClr val="tx1"/>
                </a:solidFill>
              </a:rPr>
            </a:br>
            <a:r>
              <a:rPr lang="en-US" sz="1000">
                <a:solidFill>
                  <a:schemeClr val="tx1"/>
                </a:solidFill>
              </a:rPr>
              <a:t>excluded because they do not </a:t>
            </a:r>
            <a:br>
              <a:rPr lang="en-US" sz="1000">
                <a:solidFill>
                  <a:schemeClr val="tx1"/>
                </a:solidFill>
              </a:rPr>
            </a:br>
            <a:r>
              <a:rPr lang="en-US" sz="1000">
                <a:solidFill>
                  <a:schemeClr val="tx1"/>
                </a:solidFill>
              </a:rPr>
              <a:t>include a degree level.  As a result, </a:t>
            </a:r>
          </a:p>
          <a:p>
            <a:pPr algn="l">
              <a:defRPr>
                <a:solidFill>
                  <a:schemeClr val="tx1"/>
                </a:solidFill>
              </a:defRPr>
            </a:pPr>
            <a:r>
              <a:rPr lang="en-US" sz="1000">
                <a:solidFill>
                  <a:schemeClr val="tx1"/>
                </a:solidFill>
              </a:rPr>
              <a:t>the chart below may not be</a:t>
            </a:r>
          </a:p>
          <a:p>
            <a:pPr algn="l">
              <a:defRPr>
                <a:solidFill>
                  <a:schemeClr val="tx1"/>
                </a:solidFill>
              </a:defRPr>
            </a:pPr>
            <a:r>
              <a:rPr lang="en-US" sz="1000">
                <a:solidFill>
                  <a:schemeClr val="tx1"/>
                </a:solidFill>
              </a:rPr>
              <a:t>representative of the full sample.</a:t>
            </a:r>
          </a:p>
        </c:rich>
      </c:tx>
      <c:layout>
        <c:manualLayout>
          <c:xMode val="edge"/>
          <c:yMode val="edge"/>
          <c:x val="0.65170082335598456"/>
          <c:y val="1.4366593845758438E-2"/>
        </c:manualLayout>
      </c:layout>
      <c:overlay val="0"/>
      <c:spPr>
        <a:solidFill>
          <a:schemeClr val="bg1"/>
        </a:solidFill>
        <a:ln>
          <a:solidFill>
            <a:schemeClr val="tx1"/>
          </a:solidFill>
        </a:ln>
      </c:spPr>
    </c:title>
    <c:autoTitleDeleted val="0"/>
    <c:plotArea>
      <c:layout>
        <c:manualLayout>
          <c:layoutTarget val="inner"/>
          <c:xMode val="edge"/>
          <c:yMode val="edge"/>
          <c:x val="0.26303185560709019"/>
          <c:y val="0.21069752414945242"/>
          <c:w val="0.59549653039945338"/>
          <c:h val="0.74944049469951868"/>
        </c:manualLayout>
      </c:layout>
      <c:pieChart>
        <c:varyColors val="1"/>
        <c:ser>
          <c:idx val="0"/>
          <c:order val="0"/>
          <c:spPr>
            <a:ln>
              <a:solidFill>
                <a:schemeClr val="bg1"/>
              </a:solidFill>
            </a:ln>
          </c:spPr>
          <c:dPt>
            <c:idx val="0"/>
            <c:bubble3D val="0"/>
            <c:spPr>
              <a:solidFill>
                <a:schemeClr val="accent1">
                  <a:lumMod val="75000"/>
                </a:schemeClr>
              </a:solidFill>
              <a:ln>
                <a:solidFill>
                  <a:schemeClr val="bg1"/>
                </a:solidFill>
              </a:ln>
            </c:spPr>
            <c:extLst xmlns:c16r2="http://schemas.microsoft.com/office/drawing/2015/06/chart">
              <c:ext xmlns:c16="http://schemas.microsoft.com/office/drawing/2014/chart" uri="{C3380CC4-5D6E-409C-BE32-E72D297353CC}">
                <c16:uniqueId val="{00000001-728D-4BDF-BF51-FFB04BEDD4E8}"/>
              </c:ext>
            </c:extLst>
          </c:dPt>
          <c:dPt>
            <c:idx val="1"/>
            <c:bubble3D val="0"/>
            <c:spPr>
              <a:solidFill>
                <a:srgbClr val="B03118"/>
              </a:solidFill>
              <a:ln>
                <a:solidFill>
                  <a:schemeClr val="bg1"/>
                </a:solidFill>
              </a:ln>
            </c:spPr>
            <c:extLst xmlns:c16r2="http://schemas.microsoft.com/office/drawing/2015/06/chart">
              <c:ext xmlns:c16="http://schemas.microsoft.com/office/drawing/2014/chart" uri="{C3380CC4-5D6E-409C-BE32-E72D297353CC}">
                <c16:uniqueId val="{00000003-728D-4BDF-BF51-FFB04BEDD4E8}"/>
              </c:ext>
            </c:extLst>
          </c:dPt>
          <c:dPt>
            <c:idx val="2"/>
            <c:bubble3D val="0"/>
            <c:spPr>
              <a:solidFill>
                <a:srgbClr val="9148C8"/>
              </a:solidFill>
              <a:ln>
                <a:solidFill>
                  <a:schemeClr val="bg1"/>
                </a:solidFill>
              </a:ln>
            </c:spPr>
            <c:extLst xmlns:c16r2="http://schemas.microsoft.com/office/drawing/2015/06/chart">
              <c:ext xmlns:c16="http://schemas.microsoft.com/office/drawing/2014/chart" uri="{C3380CC4-5D6E-409C-BE32-E72D297353CC}">
                <c16:uniqueId val="{00000005-728D-4BDF-BF51-FFB04BEDD4E8}"/>
              </c:ext>
            </c:extLst>
          </c:dPt>
          <c:dPt>
            <c:idx val="3"/>
            <c:bubble3D val="0"/>
            <c:spPr>
              <a:solidFill>
                <a:srgbClr val="4FB76F"/>
              </a:solidFill>
              <a:ln>
                <a:solidFill>
                  <a:schemeClr val="bg1"/>
                </a:solidFill>
              </a:ln>
            </c:spPr>
            <c:extLst xmlns:c16r2="http://schemas.microsoft.com/office/drawing/2015/06/chart">
              <c:ext xmlns:c16="http://schemas.microsoft.com/office/drawing/2014/chart" uri="{C3380CC4-5D6E-409C-BE32-E72D297353CC}">
                <c16:uniqueId val="{00000007-728D-4BDF-BF51-FFB04BEDD4E8}"/>
              </c:ext>
            </c:extLst>
          </c:dPt>
          <c:dPt>
            <c:idx val="5"/>
            <c:bubble3D val="0"/>
            <c:spPr>
              <a:solidFill>
                <a:schemeClr val="accent6"/>
              </a:solidFill>
              <a:ln>
                <a:solidFill>
                  <a:schemeClr val="bg1"/>
                </a:solidFill>
              </a:ln>
            </c:spPr>
            <c:extLst xmlns:c16r2="http://schemas.microsoft.com/office/drawing/2015/06/chart">
              <c:ext xmlns:c16="http://schemas.microsoft.com/office/drawing/2014/chart" uri="{C3380CC4-5D6E-409C-BE32-E72D297353CC}">
                <c16:uniqueId val="{00000009-728D-4BDF-BF51-FFB04BEDD4E8}"/>
              </c:ext>
            </c:extLst>
          </c:dPt>
          <c:dLbls>
            <c:dLbl>
              <c:idx val="0"/>
              <c:layout>
                <c:manualLayout>
                  <c:x val="-0.22519631107755367"/>
                  <c:y val="6.5643511537755606E-2"/>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728D-4BDF-BF51-FFB04BEDD4E8}"/>
                </c:ext>
              </c:extLst>
            </c:dLbl>
            <c:dLbl>
              <c:idx val="1"/>
              <c:layout>
                <c:manualLayout>
                  <c:x val="0.21692697659367927"/>
                  <c:y val="-0.15428748934383354"/>
                </c:manualLayout>
              </c:layout>
              <c:tx>
                <c:rich>
                  <a:bodyPr/>
                  <a:lstStyle/>
                  <a:p>
                    <a:r>
                      <a:rPr lang="en-US"/>
                      <a:t>Bachelor's</a:t>
                    </a:r>
                    <a:r>
                      <a:rPr lang="en-US" baseline="0"/>
                      <a:t> Degree</a:t>
                    </a:r>
                    <a:r>
                      <a:rPr lang="en-US"/>
                      <a:t>
40%</a:t>
                    </a:r>
                  </a:p>
                </c:rich>
              </c:tx>
              <c:showLegendKey val="0"/>
              <c:showVal val="0"/>
              <c:showCatName val="1"/>
              <c:showSerName val="0"/>
              <c:showPercent val="1"/>
              <c:showBubbleSize val="0"/>
              <c:extLst xmlns:c16r2="http://schemas.microsoft.com/office/drawing/2015/06/chart">
                <c:ext xmlns:c15="http://schemas.microsoft.com/office/drawing/2012/chart" uri="{CE6537A1-D6FC-4f65-9D91-7224C49458BB}">
                  <c15:showDataLabelsRange val="0"/>
                </c:ext>
                <c:ext xmlns:c16="http://schemas.microsoft.com/office/drawing/2014/chart" uri="{C3380CC4-5D6E-409C-BE32-E72D297353CC}">
                  <c16:uniqueId val="{00000003-728D-4BDF-BF51-FFB04BEDD4E8}"/>
                </c:ext>
              </c:extLst>
            </c:dLbl>
            <c:dLbl>
              <c:idx val="2"/>
              <c:layout>
                <c:manualLayout>
                  <c:x val="-3.9185632617840617E-2"/>
                  <c:y val="5.3623368090686463E-2"/>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728D-4BDF-BF51-FFB04BEDD4E8}"/>
                </c:ext>
              </c:extLst>
            </c:dLbl>
            <c:dLbl>
              <c:idx val="3"/>
              <c:layout>
                <c:manualLayout>
                  <c:x val="-2.8446230180131551E-2"/>
                  <c:y val="-2.3108496516723167E-2"/>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728D-4BDF-BF51-FFB04BEDD4E8}"/>
                </c:ext>
              </c:extLst>
            </c:dLbl>
            <c:dLbl>
              <c:idx val="4"/>
              <c:layout>
                <c:manualLayout>
                  <c:x val="2.4977348721820732E-2"/>
                  <c:y val="-2.7893816618008771E-2"/>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728D-4BDF-BF51-FFB04BEDD4E8}"/>
                </c:ext>
              </c:extLst>
            </c:dLbl>
            <c:dLbl>
              <c:idx val="5"/>
              <c:layout>
                <c:manualLayout>
                  <c:x val="0.11839697263869414"/>
                  <c:y val="1.2217713399348774E-2"/>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728D-4BDF-BF51-FFB04BEDD4E8}"/>
                </c:ext>
              </c:extLst>
            </c:dLbl>
            <c:spPr>
              <a:noFill/>
              <a:ln>
                <a:noFill/>
              </a:ln>
              <a:effectLst/>
            </c:spPr>
            <c:txPr>
              <a:bodyPr/>
              <a:lstStyle/>
              <a:p>
                <a:pPr>
                  <a:defRPr sz="1100"/>
                </a:pPr>
                <a:endParaRPr lang="en-US"/>
              </a:p>
            </c:txPr>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Report2_Data!$A$2:$A$6</c:f>
              <c:strCache>
                <c:ptCount val="5"/>
                <c:pt idx="0">
                  <c:v>High school or vocational training</c:v>
                </c:pt>
                <c:pt idx="1">
                  <c:v>Bachelor's degree</c:v>
                </c:pt>
                <c:pt idx="2">
                  <c:v>Associate's degree</c:v>
                </c:pt>
                <c:pt idx="3">
                  <c:v>Master's degree</c:v>
                </c:pt>
                <c:pt idx="4">
                  <c:v>Doctoral degree</c:v>
                </c:pt>
              </c:strCache>
            </c:strRef>
          </c:cat>
          <c:val>
            <c:numRef>
              <c:f>Report2_Data!$B$2:$B$6</c:f>
              <c:numCache>
                <c:formatCode>#,##0</c:formatCode>
                <c:ptCount val="5"/>
                <c:pt idx="0">
                  <c:v>12326</c:v>
                </c:pt>
                <c:pt idx="1">
                  <c:v>11685</c:v>
                </c:pt>
                <c:pt idx="2">
                  <c:v>2039</c:v>
                </c:pt>
                <c:pt idx="3">
                  <c:v>1435</c:v>
                </c:pt>
                <c:pt idx="4">
                  <c:v>634</c:v>
                </c:pt>
              </c:numCache>
            </c:numRef>
          </c:val>
          <c:extLst xmlns:c16r2="http://schemas.microsoft.com/office/drawing/2015/06/chart">
            <c:ext xmlns:c16="http://schemas.microsoft.com/office/drawing/2014/chart" uri="{C3380CC4-5D6E-409C-BE32-E72D297353CC}">
              <c16:uniqueId val="{0000000B-728D-4BDF-BF51-FFB04BEDD4E8}"/>
            </c:ext>
          </c:extLst>
        </c:ser>
        <c:dLbls>
          <c:showLegendKey val="0"/>
          <c:showVal val="0"/>
          <c:showCatName val="0"/>
          <c:showSerName val="0"/>
          <c:showPercent val="0"/>
          <c:showBubbleSize val="0"/>
          <c:showLeaderLines val="1"/>
        </c:dLbls>
        <c:firstSliceAng val="0"/>
      </c:pieChart>
    </c:plotArea>
    <c:plotVisOnly val="1"/>
    <c:dispBlanksAs val="gap"/>
    <c:showDLblsOverMax val="0"/>
  </c:chart>
  <c:spPr>
    <a:gradFill>
      <a:gsLst>
        <a:gs pos="0">
          <a:schemeClr val="accent1">
            <a:tint val="66000"/>
            <a:satMod val="160000"/>
          </a:schemeClr>
        </a:gs>
        <a:gs pos="51000">
          <a:schemeClr val="accent1">
            <a:tint val="44500"/>
            <a:satMod val="160000"/>
          </a:schemeClr>
        </a:gs>
        <a:gs pos="100000">
          <a:schemeClr val="accent1">
            <a:tint val="23500"/>
            <a:satMod val="160000"/>
          </a:schemeClr>
        </a:gs>
      </a:gsLst>
      <a:lin ang="5400000" scaled="0"/>
    </a:gradFill>
  </c:spPr>
  <c:externalData r:id="rId2">
    <c:autoUpdate val="0"/>
  </c:externalData>
  <c:userShapes r:id="rId3"/>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0.72742</cdr:x>
      <cdr:y>0.90391</cdr:y>
    </cdr:from>
    <cdr:to>
      <cdr:x>1</cdr:x>
      <cdr:y>1</cdr:y>
    </cdr:to>
    <cdr:sp macro="" textlink="">
      <cdr:nvSpPr>
        <cdr:cNvPr id="2" name="TextBox 1">
          <a:extLst xmlns:a="http://schemas.openxmlformats.org/drawingml/2006/main">
            <a:ext uri="{FF2B5EF4-FFF2-40B4-BE49-F238E27FC236}">
              <a16:creationId xmlns:a16="http://schemas.microsoft.com/office/drawing/2014/main" xmlns="" id="{E460E6BC-C473-4386-84E9-248EFBE951C1}"/>
            </a:ext>
          </a:extLst>
        </cdr:cNvPr>
        <cdr:cNvSpPr txBox="1"/>
      </cdr:nvSpPr>
      <cdr:spPr>
        <a:xfrm xmlns:a="http://schemas.openxmlformats.org/drawingml/2006/main">
          <a:off x="5390985" y="2536467"/>
          <a:ext cx="2020132" cy="26965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b="1"/>
            <a:t>Source: CT DOL Analysis of HWOL</a:t>
          </a:r>
        </a:p>
      </cdr:txBody>
    </cdr:sp>
  </cdr:relSizeAnchor>
</c:userShapes>
</file>

<file path=ppt/drawings/drawing2.xml><?xml version="1.0" encoding="utf-8"?>
<c:userShapes xmlns:c="http://schemas.openxmlformats.org/drawingml/2006/chart">
  <cdr:relSizeAnchor xmlns:cdr="http://schemas.openxmlformats.org/drawingml/2006/chartDrawing">
    <cdr:from>
      <cdr:x>0.29583</cdr:x>
      <cdr:y>0.95344</cdr:y>
    </cdr:from>
    <cdr:to>
      <cdr:x>1</cdr:x>
      <cdr:y>1</cdr:y>
    </cdr:to>
    <cdr:sp macro="" textlink="">
      <cdr:nvSpPr>
        <cdr:cNvPr id="2" name="TextBox 1"/>
        <cdr:cNvSpPr txBox="1"/>
      </cdr:nvSpPr>
      <cdr:spPr>
        <a:xfrm xmlns:a="http://schemas.openxmlformats.org/drawingml/2006/main">
          <a:off x="1645584" y="4214190"/>
          <a:ext cx="3917016" cy="205785"/>
        </a:xfrm>
        <a:prstGeom xmlns:a="http://schemas.openxmlformats.org/drawingml/2006/main" prst="rect">
          <a:avLst/>
        </a:prstGeom>
      </cdr:spPr>
      <cdr:txBody>
        <a:bodyPr xmlns:a="http://schemas.openxmlformats.org/drawingml/2006/main" vertOverflow="clip" wrap="square" rtlCol="0" anchor="t"/>
        <a:lstStyle xmlns:a="http://schemas.openxmlformats.org/drawingml/2006/main"/>
        <a:p xmlns:a="http://schemas.openxmlformats.org/drawingml/2006/main">
          <a:pPr algn="r"/>
          <a:r>
            <a:rPr lang="en-US" sz="900" b="1" dirty="0"/>
            <a:t>Source: CT DOL Analysis of HWOL</a:t>
          </a:r>
          <a:r>
            <a:rPr lang="en-US" sz="900" b="1" baseline="0" dirty="0"/>
            <a:t> Data</a:t>
          </a:r>
          <a:endParaRPr lang="en-US" sz="9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72421" cy="465138"/>
          </a:xfrm>
          <a:prstGeom prst="rect">
            <a:avLst/>
          </a:prstGeom>
        </p:spPr>
        <p:txBody>
          <a:bodyPr vert="horz" lIns="91373" tIns="45686" rIns="91373" bIns="45686" rtlCol="0"/>
          <a:lstStyle>
            <a:lvl1pPr algn="l">
              <a:defRPr sz="1200"/>
            </a:lvl1pPr>
          </a:lstStyle>
          <a:p>
            <a:endParaRPr lang="en-US" dirty="0"/>
          </a:p>
        </p:txBody>
      </p:sp>
      <p:sp>
        <p:nvSpPr>
          <p:cNvPr id="3" name="Date Placeholder 2"/>
          <p:cNvSpPr>
            <a:spLocks noGrp="1"/>
          </p:cNvSpPr>
          <p:nvPr>
            <p:ph type="dt" sz="quarter" idx="1"/>
          </p:nvPr>
        </p:nvSpPr>
        <p:spPr>
          <a:xfrm>
            <a:off x="3884031" y="0"/>
            <a:ext cx="2972421" cy="465138"/>
          </a:xfrm>
          <a:prstGeom prst="rect">
            <a:avLst/>
          </a:prstGeom>
        </p:spPr>
        <p:txBody>
          <a:bodyPr vert="horz" lIns="91373" tIns="45686" rIns="91373" bIns="45686" rtlCol="0"/>
          <a:lstStyle>
            <a:lvl1pPr algn="r">
              <a:defRPr sz="1200"/>
            </a:lvl1pPr>
          </a:lstStyle>
          <a:p>
            <a:fld id="{9802C676-1F8D-4124-B0A0-D1F4D9F101AC}" type="datetimeFigureOut">
              <a:rPr lang="en-US" smtClean="0"/>
              <a:t>1/27/2021</a:t>
            </a:fld>
            <a:endParaRPr lang="en-US" dirty="0"/>
          </a:p>
        </p:txBody>
      </p:sp>
      <p:sp>
        <p:nvSpPr>
          <p:cNvPr id="4" name="Footer Placeholder 3"/>
          <p:cNvSpPr>
            <a:spLocks noGrp="1"/>
          </p:cNvSpPr>
          <p:nvPr>
            <p:ph type="ftr" sz="quarter" idx="2"/>
          </p:nvPr>
        </p:nvSpPr>
        <p:spPr>
          <a:xfrm>
            <a:off x="4" y="8829675"/>
            <a:ext cx="2972421" cy="465138"/>
          </a:xfrm>
          <a:prstGeom prst="rect">
            <a:avLst/>
          </a:prstGeom>
        </p:spPr>
        <p:txBody>
          <a:bodyPr vert="horz" lIns="91373" tIns="45686" rIns="91373" bIns="456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031" y="8829675"/>
            <a:ext cx="2972421" cy="465138"/>
          </a:xfrm>
          <a:prstGeom prst="rect">
            <a:avLst/>
          </a:prstGeom>
        </p:spPr>
        <p:txBody>
          <a:bodyPr vert="horz" lIns="91373" tIns="45686" rIns="91373" bIns="45686" rtlCol="0" anchor="b"/>
          <a:lstStyle>
            <a:lvl1pPr algn="r">
              <a:defRPr sz="12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08" tIns="46555" rIns="93108" bIns="46555"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3108" tIns="46555" rIns="93108" bIns="46555" rtlCol="0"/>
          <a:lstStyle>
            <a:lvl1pPr algn="r">
              <a:defRPr sz="1200"/>
            </a:lvl1pPr>
          </a:lstStyle>
          <a:p>
            <a:fld id="{99D778E1-629D-4B2E-8B30-0F9A63CFCDCB}" type="datetimeFigureOut">
              <a:rPr lang="en-US" smtClean="0"/>
              <a:t>1/27/2021</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08" tIns="46555" rIns="93108" bIns="46555"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3108" tIns="46555" rIns="93108" bIns="465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3108" tIns="46555" rIns="93108" bIns="4655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08" tIns="46555" rIns="93108" bIns="46555" rtlCol="0" anchor="b"/>
          <a:lstStyle>
            <a:lvl1pPr algn="r">
              <a:defRPr sz="12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1/27/2021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1/27/2021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1/27/2021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1/27/2021</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a:t>January </a:t>
            </a:r>
            <a:r>
              <a:rPr lang="en-US" sz="2400" smtClean="0"/>
              <a:t>2021</a:t>
            </a:r>
            <a:r>
              <a:rPr lang="en-US" sz="2400" dirty="0"/>
              <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0373" y="381000"/>
            <a:ext cx="4863254" cy="2123658"/>
          </a:xfrm>
          <a:prstGeom prst="rect">
            <a:avLst/>
          </a:prstGeom>
        </p:spPr>
        <p:txBody>
          <a:bodyPr wrap="none">
            <a:spAutoFit/>
          </a:bodyPr>
          <a:lstStyle/>
          <a:p>
            <a:r>
              <a:rPr lang="en-US" sz="4400" dirty="0"/>
              <a:t>Statewide Highlights</a:t>
            </a:r>
            <a:br>
              <a:rPr lang="en-US" sz="4400" dirty="0"/>
            </a:br>
            <a:r>
              <a:rPr lang="en-US" sz="4400" dirty="0"/>
              <a:t/>
            </a: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304803" y="1442831"/>
            <a:ext cx="8534399" cy="3308598"/>
          </a:xfrm>
          <a:prstGeom prst="rect">
            <a:avLst/>
          </a:prstGeom>
          <a:noFill/>
        </p:spPr>
        <p:txBody>
          <a:bodyPr wrap="square" rtlCol="0">
            <a:spAutoFit/>
          </a:bodyPr>
          <a:lstStyle/>
          <a:p>
            <a:r>
              <a:rPr lang="en-US" sz="1900" dirty="0"/>
              <a:t>- </a:t>
            </a:r>
            <a:r>
              <a:rPr lang="en-US" sz="1900" b="1" dirty="0"/>
              <a:t>Total postings </a:t>
            </a:r>
            <a:r>
              <a:rPr lang="en-US" sz="1900" dirty="0"/>
              <a:t>in Connecticut was  48,315 in December 2020.</a:t>
            </a:r>
            <a:br>
              <a:rPr lang="en-US" sz="1900" dirty="0"/>
            </a:br>
            <a:r>
              <a:rPr lang="en-US" sz="1900" dirty="0"/>
              <a:t/>
            </a: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(9,710 postings), </a:t>
            </a:r>
            <a:r>
              <a:rPr lang="en-US" sz="1900" b="1" dirty="0"/>
              <a:t>Retail Trade </a:t>
            </a:r>
            <a:r>
              <a:rPr lang="en-US" sz="1900" dirty="0"/>
              <a:t>(6,610 postings), </a:t>
            </a:r>
            <a:r>
              <a:rPr lang="en-US" sz="1900" b="1" dirty="0"/>
              <a:t>Finance and Insurance </a:t>
            </a:r>
            <a:r>
              <a:rPr lang="en-US" sz="1900" dirty="0"/>
              <a:t>(4,151 posting), </a:t>
            </a:r>
            <a:r>
              <a:rPr lang="en-US" sz="1900" b="1" dirty="0"/>
              <a:t>Manufacturing </a:t>
            </a:r>
            <a:r>
              <a:rPr lang="en-US" sz="1900" dirty="0"/>
              <a:t>(3,379 postings), and </a:t>
            </a:r>
            <a:r>
              <a:rPr lang="en-US" sz="1900" b="1" dirty="0"/>
              <a:t>Professional, Scientific, and Technical Services </a:t>
            </a:r>
            <a:r>
              <a:rPr lang="en-US" sz="1900" dirty="0"/>
              <a:t>(3,197 postings).</a:t>
            </a:r>
          </a:p>
          <a:p>
            <a:endParaRPr lang="en-US" sz="1900" b="1" dirty="0"/>
          </a:p>
          <a:p>
            <a:r>
              <a:rPr lang="en-US" sz="1900" b="1" dirty="0"/>
              <a:t>Occupations </a:t>
            </a:r>
            <a:r>
              <a:rPr lang="en-US" sz="1900" dirty="0"/>
              <a:t>with the most postings were </a:t>
            </a:r>
            <a:r>
              <a:rPr lang="en-US" sz="1900" b="1" dirty="0"/>
              <a:t>Registered Nurses  </a:t>
            </a:r>
            <a:r>
              <a:rPr lang="en-US" sz="1900" dirty="0"/>
              <a:t>(1,888 postings), </a:t>
            </a:r>
            <a:r>
              <a:rPr lang="en-US" sz="1900" b="1" dirty="0"/>
              <a:t> Retail Sales </a:t>
            </a:r>
            <a:r>
              <a:rPr lang="en-US" sz="1900" dirty="0"/>
              <a:t>(1,885 postings), </a:t>
            </a:r>
            <a:r>
              <a:rPr lang="en-US" sz="1900" b="1" dirty="0"/>
              <a:t>Supervisors of Retail Sales Workers</a:t>
            </a:r>
            <a:r>
              <a:rPr lang="en-US" sz="1900" dirty="0"/>
              <a:t> (1,257 postings)  </a:t>
            </a:r>
            <a:r>
              <a:rPr lang="en-US" sz="1900" b="1" dirty="0"/>
              <a:t>Sales Representatives, Wholesale and Manufacturing </a:t>
            </a:r>
            <a:r>
              <a:rPr lang="en-US" sz="1900" dirty="0"/>
              <a:t>(1,226 postings) and </a:t>
            </a:r>
            <a:r>
              <a:rPr lang="en-US" sz="1900" b="1" dirty="0"/>
              <a:t>Computer Occupations, All Others </a:t>
            </a:r>
            <a:r>
              <a:rPr lang="en-US" sz="1900" dirty="0"/>
              <a:t>(1,221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10</a:t>
            </a:fld>
            <a:endParaRPr lang="en-US" dirty="0"/>
          </a:p>
        </p:txBody>
      </p:sp>
    </p:spTree>
    <p:extLst>
      <p:ext uri="{BB962C8B-B14F-4D97-AF65-F5344CB8AC3E}">
        <p14:creationId xmlns:p14="http://schemas.microsoft.com/office/powerpoint/2010/main" val="2574863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graphicFrame>
        <p:nvGraphicFramePr>
          <p:cNvPr id="7" name="Chart 6">
            <a:extLst>
              <a:ext uri="{FF2B5EF4-FFF2-40B4-BE49-F238E27FC236}">
                <a16:creationId xmlns:a16="http://schemas.microsoft.com/office/drawing/2014/main" xmlns="" id="{48C8008B-08FD-4822-B4C1-B430F03F2A6C}"/>
              </a:ext>
            </a:extLst>
          </p:cNvPr>
          <p:cNvGraphicFramePr>
            <a:graphicFrameLocks/>
          </p:cNvGraphicFramePr>
          <p:nvPr>
            <p:extLst>
              <p:ext uri="{D42A27DB-BD31-4B8C-83A1-F6EECF244321}">
                <p14:modId xmlns:p14="http://schemas.microsoft.com/office/powerpoint/2010/main" val="3608922540"/>
              </p:ext>
            </p:extLst>
          </p:nvPr>
        </p:nvGraphicFramePr>
        <p:xfrm>
          <a:off x="1671430" y="1525032"/>
          <a:ext cx="5801140" cy="44275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31601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3" y="315149"/>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Certifications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pic>
        <p:nvPicPr>
          <p:cNvPr id="4" name="Picture 3">
            <a:extLst>
              <a:ext uri="{FF2B5EF4-FFF2-40B4-BE49-F238E27FC236}">
                <a16:creationId xmlns:a16="http://schemas.microsoft.com/office/drawing/2014/main" xmlns="" id="{CDAF3808-2DEE-4BF8-AD0B-64798375208D}"/>
              </a:ext>
            </a:extLst>
          </p:cNvPr>
          <p:cNvPicPr>
            <a:picLocks noChangeAspect="1"/>
          </p:cNvPicPr>
          <p:nvPr/>
        </p:nvPicPr>
        <p:blipFill>
          <a:blip r:embed="rId2"/>
          <a:stretch>
            <a:fillRect/>
          </a:stretch>
        </p:blipFill>
        <p:spPr>
          <a:xfrm>
            <a:off x="114411" y="1068782"/>
            <a:ext cx="8915174" cy="3818603"/>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13</a:t>
            </a:fld>
            <a:endParaRPr lang="en-US" dirty="0"/>
          </a:p>
        </p:txBody>
      </p:sp>
      <p:pic>
        <p:nvPicPr>
          <p:cNvPr id="4" name="Picture 3">
            <a:extLst>
              <a:ext uri="{FF2B5EF4-FFF2-40B4-BE49-F238E27FC236}">
                <a16:creationId xmlns:a16="http://schemas.microsoft.com/office/drawing/2014/main" xmlns="" id="{433DC032-8959-4934-BFF6-9804951079E4}"/>
              </a:ext>
            </a:extLst>
          </p:cNvPr>
          <p:cNvPicPr>
            <a:picLocks noChangeAspect="1"/>
          </p:cNvPicPr>
          <p:nvPr/>
        </p:nvPicPr>
        <p:blipFill>
          <a:blip r:embed="rId2"/>
          <a:stretch>
            <a:fillRect/>
          </a:stretch>
        </p:blipFill>
        <p:spPr>
          <a:xfrm>
            <a:off x="307193" y="873429"/>
            <a:ext cx="8529611" cy="5082159"/>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a:t>
            </a: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14</a:t>
            </a:fld>
            <a:endParaRPr lang="en-US" dirty="0"/>
          </a:p>
        </p:txBody>
      </p:sp>
      <p:pic>
        <p:nvPicPr>
          <p:cNvPr id="4" name="Picture 3">
            <a:extLst>
              <a:ext uri="{FF2B5EF4-FFF2-40B4-BE49-F238E27FC236}">
                <a16:creationId xmlns:a16="http://schemas.microsoft.com/office/drawing/2014/main" xmlns="" id="{82055936-289B-400F-8975-C9EAE4B66495}"/>
              </a:ext>
            </a:extLst>
          </p:cNvPr>
          <p:cNvPicPr>
            <a:picLocks noChangeAspect="1"/>
          </p:cNvPicPr>
          <p:nvPr/>
        </p:nvPicPr>
        <p:blipFill>
          <a:blip r:embed="rId2"/>
          <a:stretch>
            <a:fillRect/>
          </a:stretch>
        </p:blipFill>
        <p:spPr>
          <a:xfrm>
            <a:off x="362420" y="1434501"/>
            <a:ext cx="8437090" cy="4475181"/>
          </a:xfrm>
          <a:prstGeom prst="rect">
            <a:avLst/>
          </a:prstGeom>
        </p:spPr>
      </p:pic>
    </p:spTree>
    <p:extLst>
      <p:ext uri="{BB962C8B-B14F-4D97-AF65-F5344CB8AC3E}">
        <p14:creationId xmlns:p14="http://schemas.microsoft.com/office/powerpoint/2010/main" val="2009649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 </a:t>
            </a:r>
            <a:r>
              <a:rPr lang="en-US" sz="2200" dirty="0"/>
              <a:t>(Continued)</a:t>
            </a:r>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15</a:t>
            </a:fld>
            <a:endParaRPr lang="en-US" dirty="0"/>
          </a:p>
        </p:txBody>
      </p:sp>
      <p:pic>
        <p:nvPicPr>
          <p:cNvPr id="2" name="Picture 1">
            <a:extLst>
              <a:ext uri="{FF2B5EF4-FFF2-40B4-BE49-F238E27FC236}">
                <a16:creationId xmlns:a16="http://schemas.microsoft.com/office/drawing/2014/main" xmlns="" id="{CDE44ACD-635D-4367-8E7D-0459C0185FEE}"/>
              </a:ext>
            </a:extLst>
          </p:cNvPr>
          <p:cNvPicPr>
            <a:picLocks noChangeAspect="1"/>
          </p:cNvPicPr>
          <p:nvPr/>
        </p:nvPicPr>
        <p:blipFill>
          <a:blip r:embed="rId2"/>
          <a:stretch>
            <a:fillRect/>
          </a:stretch>
        </p:blipFill>
        <p:spPr>
          <a:xfrm>
            <a:off x="1292019" y="1315700"/>
            <a:ext cx="6577892" cy="4861932"/>
          </a:xfrm>
          <a:prstGeom prst="rect">
            <a:avLst/>
          </a:prstGeom>
        </p:spPr>
      </p:pic>
    </p:spTree>
    <p:extLst>
      <p:ext uri="{BB962C8B-B14F-4D97-AF65-F5344CB8AC3E}">
        <p14:creationId xmlns:p14="http://schemas.microsoft.com/office/powerpoint/2010/main" val="1178359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16</a:t>
            </a:fld>
            <a:endParaRPr lang="en-US" dirty="0"/>
          </a:p>
        </p:txBody>
      </p:sp>
      <p:pic>
        <p:nvPicPr>
          <p:cNvPr id="2" name="Picture 1">
            <a:extLst>
              <a:ext uri="{FF2B5EF4-FFF2-40B4-BE49-F238E27FC236}">
                <a16:creationId xmlns:a16="http://schemas.microsoft.com/office/drawing/2014/main" xmlns="" id="{1C7E82FC-F5C1-4A18-BBDE-44A8E25036B6}"/>
              </a:ext>
            </a:extLst>
          </p:cNvPr>
          <p:cNvPicPr>
            <a:picLocks noChangeAspect="1"/>
          </p:cNvPicPr>
          <p:nvPr/>
        </p:nvPicPr>
        <p:blipFill>
          <a:blip r:embed="rId2"/>
          <a:stretch>
            <a:fillRect/>
          </a:stretch>
        </p:blipFill>
        <p:spPr>
          <a:xfrm>
            <a:off x="2561878" y="264811"/>
            <a:ext cx="4020244" cy="6002177"/>
          </a:xfrm>
          <a:prstGeom prst="rect">
            <a:avLst/>
          </a:prstGeom>
        </p:spPr>
      </p:pic>
    </p:spTree>
    <p:extLst>
      <p:ext uri="{BB962C8B-B14F-4D97-AF65-F5344CB8AC3E}">
        <p14:creationId xmlns:p14="http://schemas.microsoft.com/office/powerpoint/2010/main" val="3435499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pic>
        <p:nvPicPr>
          <p:cNvPr id="4" name="Picture 3">
            <a:extLst>
              <a:ext uri="{FF2B5EF4-FFF2-40B4-BE49-F238E27FC236}">
                <a16:creationId xmlns:a16="http://schemas.microsoft.com/office/drawing/2014/main" xmlns="" id="{AC86EA85-B446-4EB7-9E2E-589191947E6F}"/>
              </a:ext>
            </a:extLst>
          </p:cNvPr>
          <p:cNvPicPr>
            <a:picLocks noChangeAspect="1"/>
          </p:cNvPicPr>
          <p:nvPr/>
        </p:nvPicPr>
        <p:blipFill>
          <a:blip r:embed="rId2"/>
          <a:stretch>
            <a:fillRect/>
          </a:stretch>
        </p:blipFill>
        <p:spPr>
          <a:xfrm>
            <a:off x="1266969" y="510861"/>
            <a:ext cx="6914859" cy="5729956"/>
          </a:xfrm>
          <a:prstGeom prst="rect">
            <a:avLst/>
          </a:prstGeom>
        </p:spPr>
      </p:pic>
    </p:spTree>
    <p:extLst>
      <p:ext uri="{BB962C8B-B14F-4D97-AF65-F5344CB8AC3E}">
        <p14:creationId xmlns:p14="http://schemas.microsoft.com/office/powerpoint/2010/main" val="4178875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sp>
        <p:nvSpPr>
          <p:cNvPr id="8" name="Title 1">
            <a:extLst>
              <a:ext uri="{FF2B5EF4-FFF2-40B4-BE49-F238E27FC236}">
                <a16:creationId xmlns:a16="http://schemas.microsoft.com/office/drawing/2014/main" xmlns="" id="{8B246DF2-A167-4159-9E44-3B767B450024}"/>
              </a:ext>
            </a:extLst>
          </p:cNvPr>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5" name="Picture 4">
            <a:extLst>
              <a:ext uri="{FF2B5EF4-FFF2-40B4-BE49-F238E27FC236}">
                <a16:creationId xmlns:a16="http://schemas.microsoft.com/office/drawing/2014/main" xmlns="" id="{F604960A-2FA7-4344-A09D-17E7333986DA}"/>
              </a:ext>
            </a:extLst>
          </p:cNvPr>
          <p:cNvPicPr>
            <a:picLocks noChangeAspect="1"/>
          </p:cNvPicPr>
          <p:nvPr/>
        </p:nvPicPr>
        <p:blipFill>
          <a:blip r:embed="rId2"/>
          <a:stretch>
            <a:fillRect/>
          </a:stretch>
        </p:blipFill>
        <p:spPr>
          <a:xfrm>
            <a:off x="544306" y="914400"/>
            <a:ext cx="8055388" cy="4619488"/>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Labor Market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Labor Market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19</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79" y="1084214"/>
            <a:ext cx="3764044" cy="769441"/>
          </a:xfrm>
          <a:prstGeom prst="rect">
            <a:avLst/>
          </a:prstGeom>
        </p:spPr>
        <p:txBody>
          <a:bodyPr wrap="none">
            <a:spAutoFit/>
          </a:bodyPr>
          <a:lstStyle/>
          <a:p>
            <a:r>
              <a:rPr lang="en-US" sz="4400" dirty="0"/>
              <a:t>What is HWOL?</a:t>
            </a:r>
          </a:p>
        </p:txBody>
      </p:sp>
      <p:sp>
        <p:nvSpPr>
          <p:cNvPr id="3" name="Rectangle 2"/>
          <p:cNvSpPr/>
          <p:nvPr/>
        </p:nvSpPr>
        <p:spPr>
          <a:xfrm>
            <a:off x="2286000" y="1981200"/>
            <a:ext cx="4572000" cy="3785652"/>
          </a:xfrm>
          <a:prstGeom prst="rect">
            <a:avLst/>
          </a:prstGeom>
        </p:spPr>
        <p:txBody>
          <a:bodyPr>
            <a:spAutoFit/>
          </a:bodyPr>
          <a:lstStyle/>
          <a:p>
            <a:r>
              <a:rPr lang="en-US" sz="2400" b="1" i="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938" y="838202"/>
            <a:ext cx="5942140" cy="646331"/>
          </a:xfrm>
          <a:prstGeom prst="rect">
            <a:avLst/>
          </a:prstGeom>
        </p:spPr>
        <p:txBody>
          <a:bodyPr wrap="none">
            <a:spAutoFit/>
          </a:bodyPr>
          <a:lstStyle/>
          <a:p>
            <a:pPr algn="ctr"/>
            <a:r>
              <a:rPr lang="en-US" sz="3600" dirty="0"/>
              <a:t>Labor Market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20</a:t>
            </a:fld>
            <a:endParaRPr lang="en-US" dirty="0"/>
          </a:p>
        </p:txBody>
      </p:sp>
      <p:pic>
        <p:nvPicPr>
          <p:cNvPr id="7" name="Picture 6">
            <a:extLst>
              <a:ext uri="{FF2B5EF4-FFF2-40B4-BE49-F238E27FC236}">
                <a16:creationId xmlns:a16="http://schemas.microsoft.com/office/drawing/2014/main" xmlns="" id="{AF918F44-B19C-4AC4-8975-11ED0C14D187}"/>
              </a:ext>
            </a:extLst>
          </p:cNvPr>
          <p:cNvPicPr>
            <a:picLocks noChangeAspect="1"/>
          </p:cNvPicPr>
          <p:nvPr/>
        </p:nvPicPr>
        <p:blipFill>
          <a:blip r:embed="rId2"/>
          <a:stretch>
            <a:fillRect/>
          </a:stretch>
        </p:blipFill>
        <p:spPr>
          <a:xfrm>
            <a:off x="76200" y="1828800"/>
            <a:ext cx="8847336" cy="4296690"/>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4" name="Picture 3">
            <a:extLst>
              <a:ext uri="{FF2B5EF4-FFF2-40B4-BE49-F238E27FC236}">
                <a16:creationId xmlns:a16="http://schemas.microsoft.com/office/drawing/2014/main" xmlns="" id="{4475AFD8-8169-45D3-AF95-BD142BDC76EE}"/>
              </a:ext>
            </a:extLst>
          </p:cNvPr>
          <p:cNvPicPr>
            <a:picLocks noChangeAspect="1"/>
          </p:cNvPicPr>
          <p:nvPr/>
        </p:nvPicPr>
        <p:blipFill>
          <a:blip r:embed="rId2"/>
          <a:stretch>
            <a:fillRect/>
          </a:stretch>
        </p:blipFill>
        <p:spPr>
          <a:xfrm>
            <a:off x="2548164" y="121655"/>
            <a:ext cx="4047671" cy="6088418"/>
          </a:xfrm>
          <a:prstGeom prst="rect">
            <a:avLst/>
          </a:prstGeom>
        </p:spPr>
      </p:pic>
    </p:spTree>
    <p:extLst>
      <p:ext uri="{BB962C8B-B14F-4D97-AF65-F5344CB8AC3E}">
        <p14:creationId xmlns:p14="http://schemas.microsoft.com/office/powerpoint/2010/main" val="42293984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Hartford LMA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4" name="Picture 3">
            <a:extLst>
              <a:ext uri="{FF2B5EF4-FFF2-40B4-BE49-F238E27FC236}">
                <a16:creationId xmlns:a16="http://schemas.microsoft.com/office/drawing/2014/main" xmlns="" id="{A0E34FAD-6F24-407E-8CEA-EE12B2D154F7}"/>
              </a:ext>
            </a:extLst>
          </p:cNvPr>
          <p:cNvPicPr>
            <a:picLocks noChangeAspect="1"/>
          </p:cNvPicPr>
          <p:nvPr/>
        </p:nvPicPr>
        <p:blipFill>
          <a:blip r:embed="rId2"/>
          <a:stretch>
            <a:fillRect/>
          </a:stretch>
        </p:blipFill>
        <p:spPr>
          <a:xfrm>
            <a:off x="2590800" y="655085"/>
            <a:ext cx="3962400" cy="5596489"/>
          </a:xfrm>
          <a:prstGeom prst="rect">
            <a:avLst/>
          </a:prstGeom>
        </p:spPr>
      </p:pic>
    </p:spTree>
    <p:extLst>
      <p:ext uri="{BB962C8B-B14F-4D97-AF65-F5344CB8AC3E}">
        <p14:creationId xmlns:p14="http://schemas.microsoft.com/office/powerpoint/2010/main" val="3632385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Hartford LMA Employers            </a:t>
            </a:r>
          </a:p>
          <a:p>
            <a:r>
              <a:rPr lang="en-US" sz="3200" dirty="0"/>
              <a:t>with the Most Job Ads</a:t>
            </a:r>
          </a:p>
        </p:txBody>
      </p:sp>
      <p:sp>
        <p:nvSpPr>
          <p:cNvPr id="14" name="Content Placeholder 2"/>
          <p:cNvSpPr txBox="1">
            <a:spLocks/>
          </p:cNvSpPr>
          <p:nvPr/>
        </p:nvSpPr>
        <p:spPr>
          <a:xfrm>
            <a:off x="914400" y="1066800"/>
            <a:ext cx="3657599" cy="4007147"/>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Cigna Corporation</a:t>
            </a:r>
          </a:p>
          <a:p>
            <a:r>
              <a:rPr lang="en-US" sz="1500" dirty="0"/>
              <a:t>State of Connecticut</a:t>
            </a:r>
          </a:p>
          <a:p>
            <a:r>
              <a:rPr lang="en-US" sz="1500" dirty="0"/>
              <a:t>UnitedHealth Group</a:t>
            </a:r>
          </a:p>
          <a:p>
            <a:r>
              <a:rPr lang="en-US" sz="1500" dirty="0"/>
              <a:t>Trinity Health</a:t>
            </a:r>
          </a:p>
          <a:p>
            <a:r>
              <a:rPr lang="en-US" sz="1500" dirty="0"/>
              <a:t>Travelers</a:t>
            </a:r>
          </a:p>
          <a:p>
            <a:r>
              <a:rPr lang="en-US" sz="1500" dirty="0"/>
              <a:t>The Hartford Financial Group</a:t>
            </a:r>
          </a:p>
          <a:p>
            <a:r>
              <a:rPr lang="en-US" sz="1500" dirty="0"/>
              <a:t>Raytheon</a:t>
            </a:r>
          </a:p>
          <a:p>
            <a:r>
              <a:rPr lang="en-US" sz="1500" dirty="0"/>
              <a:t>ICF Consulting Group Incorporated</a:t>
            </a:r>
          </a:p>
          <a:p>
            <a:r>
              <a:rPr lang="en-US" sz="1500" dirty="0"/>
              <a:t>Boston Market</a:t>
            </a:r>
          </a:p>
          <a:p>
            <a:r>
              <a:rPr lang="en-US" sz="1500" dirty="0"/>
              <a:t>Accenture</a:t>
            </a:r>
          </a:p>
          <a:p>
            <a:r>
              <a:rPr lang="en-US" sz="1500" dirty="0"/>
              <a:t>Deloitte</a:t>
            </a:r>
          </a:p>
          <a:p>
            <a:r>
              <a:rPr lang="en-US" sz="1500" dirty="0"/>
              <a:t>Wheeler Clinic</a:t>
            </a:r>
          </a:p>
          <a:p>
            <a:r>
              <a:rPr lang="en-US" sz="1500" dirty="0"/>
              <a:t>Eversource Energy</a:t>
            </a:r>
          </a:p>
          <a:p>
            <a:r>
              <a:rPr lang="en-US" sz="1500" dirty="0"/>
              <a:t>Whole Foods Market, Inc.</a:t>
            </a:r>
          </a:p>
          <a:p>
            <a:r>
              <a:rPr lang="en-US" sz="1500" dirty="0" err="1"/>
              <a:t>Guidehouse</a:t>
            </a:r>
            <a:endParaRPr lang="en-US" sz="1500" dirty="0"/>
          </a:p>
          <a:p>
            <a:r>
              <a:rPr lang="en-US" sz="1500" dirty="0"/>
              <a:t>Connecticut Institute For Blind</a:t>
            </a:r>
          </a:p>
          <a:p>
            <a:r>
              <a:rPr lang="en-US" sz="1500" dirty="0" err="1"/>
              <a:t>Dattco</a:t>
            </a:r>
            <a:r>
              <a:rPr lang="en-US" sz="1500" dirty="0"/>
              <a:t> Travel</a:t>
            </a:r>
          </a:p>
          <a:p>
            <a:r>
              <a:rPr lang="en-US" sz="1500" dirty="0"/>
              <a:t>Advance Auto Parts Incorporated</a:t>
            </a:r>
          </a:p>
          <a:p>
            <a:r>
              <a:rPr lang="en-US" sz="1500" dirty="0"/>
              <a:t>Otis Elevator Company</a:t>
            </a:r>
          </a:p>
        </p:txBody>
      </p:sp>
      <p:sp>
        <p:nvSpPr>
          <p:cNvPr id="15" name="Content Placeholder 3"/>
          <p:cNvSpPr txBox="1">
            <a:spLocks/>
          </p:cNvSpPr>
          <p:nvPr/>
        </p:nvSpPr>
        <p:spPr>
          <a:xfrm>
            <a:off x="4948838" y="1075567"/>
            <a:ext cx="3741139" cy="399838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CVS Health</a:t>
            </a:r>
          </a:p>
          <a:p>
            <a:r>
              <a:rPr lang="en-US" sz="1500" dirty="0"/>
              <a:t>Hartford Healthcare</a:t>
            </a:r>
          </a:p>
          <a:p>
            <a:r>
              <a:rPr lang="en-US" sz="1500" dirty="0"/>
              <a:t>Ernst &amp; Young</a:t>
            </a:r>
          </a:p>
          <a:p>
            <a:r>
              <a:rPr lang="en-US" sz="1500" dirty="0"/>
              <a:t>Mercy Medical Center Clinton</a:t>
            </a:r>
          </a:p>
          <a:p>
            <a:r>
              <a:rPr lang="en-US" sz="1500" dirty="0"/>
              <a:t>The Home Depot Incorporated</a:t>
            </a:r>
          </a:p>
          <a:p>
            <a:r>
              <a:rPr lang="en-US" sz="1500" dirty="0"/>
              <a:t>University of Connecticut</a:t>
            </a:r>
          </a:p>
          <a:p>
            <a:r>
              <a:rPr lang="en-US" sz="1500" dirty="0"/>
              <a:t>Lowe's Companies, Inc</a:t>
            </a:r>
          </a:p>
          <a:p>
            <a:r>
              <a:rPr lang="en-US" sz="1500" dirty="0"/>
              <a:t>Eastern Connecticut Health Network</a:t>
            </a:r>
          </a:p>
          <a:p>
            <a:r>
              <a:rPr lang="en-US" sz="1500" dirty="0"/>
              <a:t>United Parcel Service Incorporated</a:t>
            </a:r>
          </a:p>
          <a:p>
            <a:r>
              <a:rPr lang="en-US" sz="1500" dirty="0" err="1"/>
              <a:t>EverSource</a:t>
            </a:r>
            <a:endParaRPr lang="en-US" sz="1500" dirty="0"/>
          </a:p>
          <a:p>
            <a:r>
              <a:rPr lang="en-US" sz="1500" dirty="0"/>
              <a:t>Allied Universal</a:t>
            </a:r>
          </a:p>
          <a:p>
            <a:r>
              <a:rPr lang="en-US" sz="1500" dirty="0"/>
              <a:t>Hospital For Special Care</a:t>
            </a:r>
          </a:p>
          <a:p>
            <a:r>
              <a:rPr lang="en-US" sz="1500" dirty="0"/>
              <a:t>Stanley Black &amp; Decker</a:t>
            </a:r>
          </a:p>
          <a:p>
            <a:r>
              <a:rPr lang="en-US" sz="1500" dirty="0"/>
              <a:t>Pearson</a:t>
            </a:r>
          </a:p>
          <a:p>
            <a:r>
              <a:rPr lang="en-US" sz="1500" dirty="0"/>
              <a:t>Fiserv</a:t>
            </a:r>
          </a:p>
          <a:p>
            <a:r>
              <a:rPr lang="en-US" sz="1500" dirty="0"/>
              <a:t>Walgreens Boots Alliance Inc</a:t>
            </a:r>
          </a:p>
          <a:p>
            <a:r>
              <a:rPr lang="en-US" sz="1500" dirty="0"/>
              <a:t>Petco</a:t>
            </a:r>
          </a:p>
          <a:p>
            <a:r>
              <a:rPr lang="en-US" sz="1500" dirty="0"/>
              <a:t>U.S. Bancorp</a:t>
            </a:r>
          </a:p>
          <a:p>
            <a:r>
              <a:rPr lang="en-US" sz="1500" dirty="0"/>
              <a:t>BJ's Wholesale Club, Inc.</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spTree>
    <p:extLst>
      <p:ext uri="{BB962C8B-B14F-4D97-AF65-F5344CB8AC3E}">
        <p14:creationId xmlns:p14="http://schemas.microsoft.com/office/powerpoint/2010/main" val="33180178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Hartford LMA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24</a:t>
            </a:fld>
            <a:endParaRPr lang="en-US" dirty="0"/>
          </a:p>
        </p:txBody>
      </p:sp>
      <p:pic>
        <p:nvPicPr>
          <p:cNvPr id="6" name="Picture 5">
            <a:extLst>
              <a:ext uri="{FF2B5EF4-FFF2-40B4-BE49-F238E27FC236}">
                <a16:creationId xmlns:a16="http://schemas.microsoft.com/office/drawing/2014/main" xmlns="" id="{F88AE4DA-005E-4550-8E35-123FECDCDD4E}"/>
              </a:ext>
            </a:extLst>
          </p:cNvPr>
          <p:cNvPicPr>
            <a:picLocks noChangeAspect="1"/>
          </p:cNvPicPr>
          <p:nvPr/>
        </p:nvPicPr>
        <p:blipFill>
          <a:blip r:embed="rId2"/>
          <a:stretch>
            <a:fillRect/>
          </a:stretch>
        </p:blipFill>
        <p:spPr>
          <a:xfrm>
            <a:off x="2122373" y="1016733"/>
            <a:ext cx="4882092" cy="5273865"/>
          </a:xfrm>
          <a:prstGeom prst="rect">
            <a:avLst/>
          </a:prstGeom>
        </p:spPr>
      </p:pic>
    </p:spTree>
    <p:extLst>
      <p:ext uri="{BB962C8B-B14F-4D97-AF65-F5344CB8AC3E}">
        <p14:creationId xmlns:p14="http://schemas.microsoft.com/office/powerpoint/2010/main" val="22285974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25</a:t>
            </a:fld>
            <a:endParaRPr lang="en-US" dirty="0"/>
          </a:p>
        </p:txBody>
      </p:sp>
      <p:pic>
        <p:nvPicPr>
          <p:cNvPr id="2" name="Picture 1">
            <a:extLst>
              <a:ext uri="{FF2B5EF4-FFF2-40B4-BE49-F238E27FC236}">
                <a16:creationId xmlns:a16="http://schemas.microsoft.com/office/drawing/2014/main" xmlns="" id="{6BA61BD8-0575-402D-8A75-5FC02BF382F9}"/>
              </a:ext>
            </a:extLst>
          </p:cNvPr>
          <p:cNvPicPr>
            <a:picLocks noChangeAspect="1"/>
          </p:cNvPicPr>
          <p:nvPr/>
        </p:nvPicPr>
        <p:blipFill>
          <a:blip r:embed="rId2"/>
          <a:stretch>
            <a:fillRect/>
          </a:stretch>
        </p:blipFill>
        <p:spPr>
          <a:xfrm>
            <a:off x="2559488" y="242684"/>
            <a:ext cx="4049407" cy="6023911"/>
          </a:xfrm>
          <a:prstGeom prst="rect">
            <a:avLst/>
          </a:prstGeom>
        </p:spPr>
      </p:pic>
    </p:spTree>
    <p:extLst>
      <p:ext uri="{BB962C8B-B14F-4D97-AF65-F5344CB8AC3E}">
        <p14:creationId xmlns:p14="http://schemas.microsoft.com/office/powerpoint/2010/main" val="4954328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Bridgeport Stamford LMA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26</a:t>
            </a:fld>
            <a:endParaRPr lang="en-US" dirty="0"/>
          </a:p>
        </p:txBody>
      </p:sp>
      <p:pic>
        <p:nvPicPr>
          <p:cNvPr id="4" name="Picture 3">
            <a:extLst>
              <a:ext uri="{FF2B5EF4-FFF2-40B4-BE49-F238E27FC236}">
                <a16:creationId xmlns:a16="http://schemas.microsoft.com/office/drawing/2014/main" xmlns="" id="{A8D89713-3A48-4681-90C9-B4822BB70CE0}"/>
              </a:ext>
            </a:extLst>
          </p:cNvPr>
          <p:cNvPicPr>
            <a:picLocks noChangeAspect="1"/>
          </p:cNvPicPr>
          <p:nvPr/>
        </p:nvPicPr>
        <p:blipFill>
          <a:blip r:embed="rId2"/>
          <a:stretch>
            <a:fillRect/>
          </a:stretch>
        </p:blipFill>
        <p:spPr>
          <a:xfrm>
            <a:off x="1143000" y="971176"/>
            <a:ext cx="6670355" cy="5106148"/>
          </a:xfrm>
          <a:prstGeom prst="rect">
            <a:avLst/>
          </a:prstGeom>
        </p:spPr>
      </p:pic>
    </p:spTree>
    <p:extLst>
      <p:ext uri="{BB962C8B-B14F-4D97-AF65-F5344CB8AC3E}">
        <p14:creationId xmlns:p14="http://schemas.microsoft.com/office/powerpoint/2010/main" val="14404701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Bridgeport Stamford LMA Employers            </a:t>
            </a:r>
          </a:p>
          <a:p>
            <a:r>
              <a:rPr lang="en-US" sz="3200" dirty="0"/>
              <a:t>with the Most Job Ads</a:t>
            </a:r>
          </a:p>
        </p:txBody>
      </p:sp>
      <p:sp>
        <p:nvSpPr>
          <p:cNvPr id="14" name="Content Placeholder 2"/>
          <p:cNvSpPr txBox="1">
            <a:spLocks/>
          </p:cNvSpPr>
          <p:nvPr/>
        </p:nvSpPr>
        <p:spPr>
          <a:xfrm>
            <a:off x="914400" y="1066800"/>
            <a:ext cx="38100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Deloitte</a:t>
            </a:r>
          </a:p>
          <a:p>
            <a:r>
              <a:rPr lang="en-US" sz="1500" dirty="0"/>
              <a:t>Stamford Hospital</a:t>
            </a:r>
          </a:p>
          <a:p>
            <a:r>
              <a:rPr lang="en-US" sz="1500" dirty="0"/>
              <a:t>CVS Health</a:t>
            </a:r>
          </a:p>
          <a:p>
            <a:r>
              <a:rPr lang="en-US" sz="1500" dirty="0"/>
              <a:t>Whole Foods Market, Inc.</a:t>
            </a:r>
          </a:p>
          <a:p>
            <a:r>
              <a:rPr lang="en-US" sz="1500" dirty="0" err="1"/>
              <a:t>Asml</a:t>
            </a:r>
            <a:endParaRPr lang="en-US" sz="1500" dirty="0"/>
          </a:p>
          <a:p>
            <a:r>
              <a:rPr lang="en-US" sz="1500" dirty="0"/>
              <a:t>Boston Market</a:t>
            </a:r>
          </a:p>
          <a:p>
            <a:r>
              <a:rPr lang="en-US" sz="1500" dirty="0"/>
              <a:t>United Parcel Service Incorporated</a:t>
            </a:r>
          </a:p>
          <a:p>
            <a:r>
              <a:rPr lang="en-US" sz="1500" dirty="0"/>
              <a:t>Griffin Health</a:t>
            </a:r>
          </a:p>
          <a:p>
            <a:r>
              <a:rPr lang="en-US" sz="1500" dirty="0"/>
              <a:t>Lowe's Companies, Inc</a:t>
            </a:r>
          </a:p>
          <a:p>
            <a:r>
              <a:rPr lang="en-US" sz="1500" dirty="0"/>
              <a:t>Gartner Incorporated</a:t>
            </a:r>
          </a:p>
          <a:p>
            <a:r>
              <a:rPr lang="en-US" sz="1500" dirty="0"/>
              <a:t>Allied Universal</a:t>
            </a:r>
          </a:p>
          <a:p>
            <a:r>
              <a:rPr lang="en-US" sz="1500" dirty="0"/>
              <a:t>Norwalk Public School District</a:t>
            </a:r>
          </a:p>
          <a:p>
            <a:r>
              <a:rPr lang="en-US" sz="1500" dirty="0"/>
              <a:t>Amazon</a:t>
            </a:r>
          </a:p>
          <a:p>
            <a:r>
              <a:rPr lang="en-US" sz="1500" dirty="0"/>
              <a:t>Henkel</a:t>
            </a:r>
          </a:p>
          <a:p>
            <a:r>
              <a:rPr lang="en-US" sz="1500" dirty="0"/>
              <a:t>Apple Inc.</a:t>
            </a:r>
          </a:p>
          <a:p>
            <a:r>
              <a:rPr lang="en-US" sz="1500" dirty="0"/>
              <a:t>NBC</a:t>
            </a:r>
          </a:p>
          <a:p>
            <a:r>
              <a:rPr lang="en-US" sz="1500" dirty="0"/>
              <a:t>Gartner</a:t>
            </a:r>
          </a:p>
          <a:p>
            <a:r>
              <a:rPr lang="en-US" sz="1500" dirty="0"/>
              <a:t>Gartner Group</a:t>
            </a:r>
          </a:p>
          <a:p>
            <a:r>
              <a:rPr lang="en-US" sz="1500" dirty="0"/>
              <a:t>Walgreens Boots Alliance Inc</a:t>
            </a:r>
          </a:p>
        </p:txBody>
      </p:sp>
      <p:sp>
        <p:nvSpPr>
          <p:cNvPr id="15" name="Content Placeholder 3"/>
          <p:cNvSpPr txBox="1">
            <a:spLocks/>
          </p:cNvSpPr>
          <p:nvPr/>
        </p:nvSpPr>
        <p:spPr>
          <a:xfrm>
            <a:off x="4572000" y="1066800"/>
            <a:ext cx="3962400" cy="399340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Humana</a:t>
            </a:r>
          </a:p>
          <a:p>
            <a:r>
              <a:rPr lang="en-US" sz="1500" dirty="0"/>
              <a:t>Lockheed Martin Corporation</a:t>
            </a:r>
          </a:p>
          <a:p>
            <a:r>
              <a:rPr lang="en-US" sz="1500" dirty="0"/>
              <a:t>Boehringer Ingelheim</a:t>
            </a:r>
          </a:p>
          <a:p>
            <a:r>
              <a:rPr lang="en-US" sz="1500" dirty="0"/>
              <a:t>The Home Depot Incorporated</a:t>
            </a:r>
          </a:p>
          <a:p>
            <a:r>
              <a:rPr lang="en-US" sz="1500" dirty="0"/>
              <a:t>Hartford Healthcare</a:t>
            </a:r>
          </a:p>
          <a:p>
            <a:r>
              <a:rPr lang="en-US" sz="1500" dirty="0"/>
              <a:t>Spectrum</a:t>
            </a:r>
          </a:p>
          <a:p>
            <a:r>
              <a:rPr lang="en-US" sz="1500" dirty="0"/>
              <a:t>Intuit</a:t>
            </a:r>
          </a:p>
          <a:p>
            <a:r>
              <a:rPr lang="en-US" sz="1500" dirty="0"/>
              <a:t>Charter Communications</a:t>
            </a:r>
          </a:p>
          <a:p>
            <a:r>
              <a:rPr lang="en-US" sz="1500" dirty="0"/>
              <a:t>Yale-New Haven Health System</a:t>
            </a:r>
          </a:p>
          <a:p>
            <a:r>
              <a:rPr lang="en-US" sz="1500" dirty="0"/>
              <a:t>People's United Bank</a:t>
            </a:r>
          </a:p>
          <a:p>
            <a:r>
              <a:rPr lang="en-US" sz="1500" dirty="0"/>
              <a:t>Synchrony</a:t>
            </a:r>
          </a:p>
          <a:p>
            <a:r>
              <a:rPr lang="en-US" sz="1500" dirty="0"/>
              <a:t>State of Connecticut</a:t>
            </a:r>
          </a:p>
          <a:p>
            <a:r>
              <a:rPr lang="en-US" sz="1500" dirty="0"/>
              <a:t>Sacred Heart University</a:t>
            </a:r>
          </a:p>
          <a:p>
            <a:r>
              <a:rPr lang="en-US" sz="1500" dirty="0"/>
              <a:t>UnitedHealth Group</a:t>
            </a:r>
          </a:p>
          <a:p>
            <a:r>
              <a:rPr lang="en-US" sz="1500" dirty="0"/>
              <a:t>Thermo Fisher Scientific Inc</a:t>
            </a:r>
          </a:p>
          <a:p>
            <a:r>
              <a:rPr lang="en-US" sz="1500" dirty="0"/>
              <a:t>Macy's</a:t>
            </a:r>
          </a:p>
          <a:p>
            <a:r>
              <a:rPr lang="en-US" sz="1500" dirty="0"/>
              <a:t>Rolls Royce Plc</a:t>
            </a:r>
          </a:p>
          <a:p>
            <a:r>
              <a:rPr lang="en-US" sz="1500" dirty="0"/>
              <a:t>Petco</a:t>
            </a:r>
          </a:p>
          <a:p>
            <a:r>
              <a:rPr lang="en-US" sz="1500" dirty="0"/>
              <a:t>Nordstrom</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spTree>
    <p:extLst>
      <p:ext uri="{BB962C8B-B14F-4D97-AF65-F5344CB8AC3E}">
        <p14:creationId xmlns:p14="http://schemas.microsoft.com/office/powerpoint/2010/main" val="33531510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Bridgeport Stamford LMA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5" name="Picture 4">
            <a:extLst>
              <a:ext uri="{FF2B5EF4-FFF2-40B4-BE49-F238E27FC236}">
                <a16:creationId xmlns:a16="http://schemas.microsoft.com/office/drawing/2014/main" xmlns="" id="{47CBE363-0A03-44D9-945B-DC6604F787E8}"/>
              </a:ext>
            </a:extLst>
          </p:cNvPr>
          <p:cNvPicPr>
            <a:picLocks noChangeAspect="1"/>
          </p:cNvPicPr>
          <p:nvPr/>
        </p:nvPicPr>
        <p:blipFill>
          <a:blip r:embed="rId2"/>
          <a:stretch>
            <a:fillRect/>
          </a:stretch>
        </p:blipFill>
        <p:spPr>
          <a:xfrm>
            <a:off x="1285875" y="1143000"/>
            <a:ext cx="6572250" cy="5000625"/>
          </a:xfrm>
          <a:prstGeom prst="rect">
            <a:avLst/>
          </a:prstGeom>
        </p:spPr>
      </p:pic>
    </p:spTree>
    <p:extLst>
      <p:ext uri="{BB962C8B-B14F-4D97-AF65-F5344CB8AC3E}">
        <p14:creationId xmlns:p14="http://schemas.microsoft.com/office/powerpoint/2010/main" val="42163865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3" name="Picture 2">
            <a:extLst>
              <a:ext uri="{FF2B5EF4-FFF2-40B4-BE49-F238E27FC236}">
                <a16:creationId xmlns:a16="http://schemas.microsoft.com/office/drawing/2014/main" xmlns="" id="{4E1B5728-E49A-4B90-AB35-A8FD005EA7B5}"/>
              </a:ext>
            </a:extLst>
          </p:cNvPr>
          <p:cNvPicPr>
            <a:picLocks noChangeAspect="1"/>
          </p:cNvPicPr>
          <p:nvPr/>
        </p:nvPicPr>
        <p:blipFill>
          <a:blip r:embed="rId2"/>
          <a:stretch>
            <a:fillRect/>
          </a:stretch>
        </p:blipFill>
        <p:spPr>
          <a:xfrm>
            <a:off x="2545043" y="236906"/>
            <a:ext cx="4053914" cy="5964887"/>
          </a:xfrm>
          <a:prstGeom prst="rect">
            <a:avLst/>
          </a:prstGeom>
        </p:spPr>
      </p:pic>
    </p:spTree>
    <p:extLst>
      <p:ext uri="{BB962C8B-B14F-4D97-AF65-F5344CB8AC3E}">
        <p14:creationId xmlns:p14="http://schemas.microsoft.com/office/powerpoint/2010/main" val="4262714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r>
              <a:rPr lang="en-US" sz="2200" dirty="0"/>
              <a:t/>
            </a:r>
            <a:br>
              <a:rPr lang="en-US" sz="2200" dirty="0"/>
            </a:br>
            <a:r>
              <a:rPr lang="en-US" sz="2200" dirty="0"/>
              <a:t/>
            </a: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4236224"/>
          </a:xfrm>
          <a:prstGeom prst="rect">
            <a:avLst/>
          </a:prstGeom>
        </p:spPr>
        <p:txBody>
          <a:bodyPr>
            <a:spAutoFit/>
          </a:bodyPr>
          <a:lstStyle/>
          <a:p>
            <a:pPr algn="ctr">
              <a:lnSpc>
                <a:spcPct val="150000"/>
              </a:lnSpc>
            </a:pPr>
            <a:r>
              <a:rPr lang="en-US" sz="1400" dirty="0"/>
              <a:t/>
            </a:r>
            <a:br>
              <a:rPr lang="en-US" sz="1400" dirty="0"/>
            </a:br>
            <a:r>
              <a:rPr lang="en-US" sz="2400" b="1" dirty="0"/>
              <a:t>Monthly Report:</a:t>
            </a:r>
            <a:r>
              <a:rPr lang="en-US" sz="2400" dirty="0"/>
              <a:t/>
            </a:r>
            <a:br>
              <a:rPr lang="en-US" sz="2400" dirty="0"/>
            </a:br>
            <a:r>
              <a:rPr lang="en-US" sz="2400" dirty="0"/>
              <a:t>Wednesday, February 24, 2021</a:t>
            </a:r>
            <a:br>
              <a:rPr lang="en-US" sz="2400" dirty="0"/>
            </a:br>
            <a:r>
              <a:rPr lang="en-US" sz="2400" dirty="0"/>
              <a:t>Wednesday, March 24, 2021</a:t>
            </a:r>
            <a:br>
              <a:rPr lang="en-US" sz="2400" dirty="0"/>
            </a:br>
            <a:r>
              <a:rPr lang="en-US" sz="2400" dirty="0"/>
              <a:t>Wednesday, April 23, 2021</a:t>
            </a:r>
            <a:br>
              <a:rPr lang="en-US" sz="2400" dirty="0"/>
            </a:br>
            <a:r>
              <a:rPr lang="en-US" sz="2400" b="1" dirty="0"/>
              <a:t>Weekly New Ads Report:</a:t>
            </a:r>
            <a:br>
              <a:rPr lang="en-US" sz="2400" b="1" dirty="0"/>
            </a:br>
            <a:r>
              <a:rPr lang="en-US" sz="2400" dirty="0"/>
              <a:t>Updated every Friday</a:t>
            </a:r>
            <a:br>
              <a:rPr lang="en-US" sz="2400" dirty="0"/>
            </a:br>
            <a:r>
              <a:rPr lang="en-US" sz="2400" dirty="0"/>
              <a:t> </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2" y="136523"/>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New Haven LMA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3" name="Picture 2">
            <a:extLst>
              <a:ext uri="{FF2B5EF4-FFF2-40B4-BE49-F238E27FC236}">
                <a16:creationId xmlns:a16="http://schemas.microsoft.com/office/drawing/2014/main" xmlns="" id="{6A257E34-5CFD-4306-8E9F-EA95D5798A0F}"/>
              </a:ext>
            </a:extLst>
          </p:cNvPr>
          <p:cNvPicPr>
            <a:picLocks noChangeAspect="1"/>
          </p:cNvPicPr>
          <p:nvPr/>
        </p:nvPicPr>
        <p:blipFill>
          <a:blip r:embed="rId2"/>
          <a:stretch>
            <a:fillRect/>
          </a:stretch>
        </p:blipFill>
        <p:spPr>
          <a:xfrm>
            <a:off x="1023782" y="1339008"/>
            <a:ext cx="7096432" cy="4667195"/>
          </a:xfrm>
          <a:prstGeom prst="rect">
            <a:avLst/>
          </a:prstGeom>
        </p:spPr>
      </p:pic>
    </p:spTree>
    <p:extLst>
      <p:ext uri="{BB962C8B-B14F-4D97-AF65-F5344CB8AC3E}">
        <p14:creationId xmlns:p14="http://schemas.microsoft.com/office/powerpoint/2010/main" val="41599909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New Haven LMA Employers            </a:t>
            </a:r>
          </a:p>
          <a:p>
            <a:r>
              <a:rPr lang="en-US" sz="3200" dirty="0"/>
              <a:t>with the Most Job Ads</a:t>
            </a:r>
          </a:p>
        </p:txBody>
      </p:sp>
      <p:sp>
        <p:nvSpPr>
          <p:cNvPr id="14" name="Content Placeholder 2"/>
          <p:cNvSpPr txBox="1">
            <a:spLocks/>
          </p:cNvSpPr>
          <p:nvPr/>
        </p:nvSpPr>
        <p:spPr>
          <a:xfrm>
            <a:off x="1295400" y="1066800"/>
            <a:ext cx="3276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Anthem Blue Cross</a:t>
            </a:r>
          </a:p>
          <a:p>
            <a:r>
              <a:rPr lang="en-US" sz="1500" dirty="0"/>
              <a:t>Yale University</a:t>
            </a:r>
          </a:p>
          <a:p>
            <a:r>
              <a:rPr lang="en-US" sz="1500" dirty="0"/>
              <a:t>The Home Depot Incorporated</a:t>
            </a:r>
          </a:p>
          <a:p>
            <a:r>
              <a:rPr lang="en-US" sz="1500" dirty="0"/>
              <a:t>Hartford Healthcare</a:t>
            </a:r>
          </a:p>
          <a:p>
            <a:r>
              <a:rPr lang="en-US" sz="1500" dirty="0"/>
              <a:t>Burns &amp; McDonnell</a:t>
            </a:r>
          </a:p>
          <a:p>
            <a:r>
              <a:rPr lang="en-US" sz="1500" dirty="0"/>
              <a:t>Walgreens Boots Alliance Inc</a:t>
            </a:r>
          </a:p>
          <a:p>
            <a:r>
              <a:rPr lang="en-US" sz="1500" dirty="0"/>
              <a:t>Gaylord Specialty Healthcare</a:t>
            </a:r>
          </a:p>
          <a:p>
            <a:r>
              <a:rPr lang="en-US" sz="1500" dirty="0"/>
              <a:t>Quest Diagnostics Incorporated</a:t>
            </a:r>
          </a:p>
          <a:p>
            <a:r>
              <a:rPr lang="en-US" sz="1500" dirty="0"/>
              <a:t>State of Connecticut</a:t>
            </a:r>
          </a:p>
          <a:p>
            <a:r>
              <a:rPr lang="en-US" sz="1500" dirty="0"/>
              <a:t>Nomad Health</a:t>
            </a:r>
          </a:p>
          <a:p>
            <a:r>
              <a:rPr lang="en-US" sz="1500" dirty="0"/>
              <a:t>University of New Haven</a:t>
            </a:r>
          </a:p>
          <a:p>
            <a:r>
              <a:rPr lang="en-US" sz="1500" dirty="0"/>
              <a:t>UnitedHealth Group</a:t>
            </a:r>
          </a:p>
          <a:p>
            <a:r>
              <a:rPr lang="en-US" sz="1500" dirty="0"/>
              <a:t>Department of Veterans Affairs</a:t>
            </a:r>
          </a:p>
          <a:p>
            <a:r>
              <a:rPr lang="en-US" sz="1500" dirty="0"/>
              <a:t>Petco</a:t>
            </a:r>
          </a:p>
          <a:p>
            <a:r>
              <a:rPr lang="en-US" sz="1500" dirty="0"/>
              <a:t>Fair Haven Community Health Care</a:t>
            </a:r>
          </a:p>
          <a:p>
            <a:r>
              <a:rPr lang="en-US" sz="1500" dirty="0"/>
              <a:t>BJ's Wholesale Club, Inc.</a:t>
            </a:r>
          </a:p>
          <a:p>
            <a:r>
              <a:rPr lang="en-US" sz="1500" dirty="0"/>
              <a:t>Compass Group North America</a:t>
            </a:r>
          </a:p>
          <a:p>
            <a:r>
              <a:rPr lang="en-US" sz="1500" dirty="0"/>
              <a:t>Quinnipiac University</a:t>
            </a:r>
          </a:p>
          <a:p>
            <a:r>
              <a:rPr lang="en-US" sz="1500" dirty="0"/>
              <a:t>Medtronic</a:t>
            </a:r>
          </a:p>
        </p:txBody>
      </p:sp>
      <p:sp>
        <p:nvSpPr>
          <p:cNvPr id="15" name="Content Placeholder 3"/>
          <p:cNvSpPr txBox="1">
            <a:spLocks/>
          </p:cNvSpPr>
          <p:nvPr/>
        </p:nvSpPr>
        <p:spPr>
          <a:xfrm>
            <a:off x="4778021" y="1064172"/>
            <a:ext cx="3657600" cy="52613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Yale-New Haven Health System</a:t>
            </a:r>
          </a:p>
          <a:p>
            <a:r>
              <a:rPr lang="en-US" sz="1500" dirty="0"/>
              <a:t>CVS Health</a:t>
            </a:r>
          </a:p>
          <a:p>
            <a:r>
              <a:rPr lang="en-US" sz="1500" dirty="0"/>
              <a:t>Amazon</a:t>
            </a:r>
          </a:p>
          <a:p>
            <a:r>
              <a:rPr lang="en-US" sz="1500" dirty="0"/>
              <a:t>Genesis Healthcare Corporation</a:t>
            </a:r>
          </a:p>
          <a:p>
            <a:r>
              <a:rPr lang="en-US" sz="1500" dirty="0"/>
              <a:t>Lowe's Companies, Inc</a:t>
            </a:r>
          </a:p>
          <a:p>
            <a:r>
              <a:rPr lang="en-US" sz="1500" dirty="0" err="1"/>
              <a:t>Masonicare</a:t>
            </a:r>
            <a:r>
              <a:rPr lang="en-US" sz="1500" dirty="0"/>
              <a:t> Corporation</a:t>
            </a:r>
          </a:p>
          <a:p>
            <a:r>
              <a:rPr lang="en-US" sz="1500" dirty="0"/>
              <a:t>United Parcel Service Incorporated</a:t>
            </a:r>
          </a:p>
          <a:p>
            <a:r>
              <a:rPr lang="en-US" sz="1500" dirty="0"/>
              <a:t>Alexion Pharmaceuticals</a:t>
            </a:r>
          </a:p>
          <a:p>
            <a:r>
              <a:rPr lang="en-US" sz="1500" dirty="0"/>
              <a:t>Boston Market</a:t>
            </a:r>
          </a:p>
          <a:p>
            <a:r>
              <a:rPr lang="en-US" sz="1500" dirty="0"/>
              <a:t>Advance Auto Parts Incorporated</a:t>
            </a:r>
          </a:p>
          <a:p>
            <a:r>
              <a:rPr lang="en-US" sz="1500" dirty="0"/>
              <a:t>Allied Universal</a:t>
            </a:r>
          </a:p>
          <a:p>
            <a:r>
              <a:rPr lang="en-US" sz="1500" dirty="0" err="1"/>
              <a:t>Vna</a:t>
            </a:r>
            <a:r>
              <a:rPr lang="en-US" sz="1500" dirty="0"/>
              <a:t> Community Healthcare</a:t>
            </a:r>
          </a:p>
          <a:p>
            <a:r>
              <a:rPr lang="en-US" sz="1500" dirty="0"/>
              <a:t>Avangrid, Inc</a:t>
            </a:r>
          </a:p>
          <a:p>
            <a:r>
              <a:rPr lang="en-US" sz="1500" dirty="0"/>
              <a:t>Intuit</a:t>
            </a:r>
          </a:p>
          <a:p>
            <a:r>
              <a:rPr lang="en-US" sz="1500" dirty="0"/>
              <a:t>Sanofi Aventis</a:t>
            </a:r>
          </a:p>
          <a:p>
            <a:r>
              <a:rPr lang="en-US" sz="1500" dirty="0"/>
              <a:t>H&amp;R Block</a:t>
            </a:r>
          </a:p>
          <a:p>
            <a:r>
              <a:rPr lang="en-US" sz="1500" dirty="0"/>
              <a:t>FedEx</a:t>
            </a:r>
          </a:p>
          <a:p>
            <a:r>
              <a:rPr lang="en-US" sz="1500" dirty="0"/>
              <a:t>Southern Connecticut State University</a:t>
            </a:r>
          </a:p>
          <a:p>
            <a:r>
              <a:rPr lang="en-US" sz="1500" dirty="0"/>
              <a:t>O'Reilly Automotive Inc</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31</a:t>
            </a:fld>
            <a:endParaRPr lang="en-US" dirty="0">
              <a:solidFill>
                <a:schemeClr val="tx2"/>
              </a:solidFill>
            </a:endParaRPr>
          </a:p>
        </p:txBody>
      </p:sp>
    </p:spTree>
    <p:extLst>
      <p:ext uri="{BB962C8B-B14F-4D97-AF65-F5344CB8AC3E}">
        <p14:creationId xmlns:p14="http://schemas.microsoft.com/office/powerpoint/2010/main" val="23321356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New Haven LMA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32</a:t>
            </a:fld>
            <a:endParaRPr lang="en-US" dirty="0">
              <a:solidFill>
                <a:schemeClr val="tx2"/>
              </a:solidFill>
            </a:endParaRPr>
          </a:p>
        </p:txBody>
      </p:sp>
      <p:pic>
        <p:nvPicPr>
          <p:cNvPr id="6" name="Picture 5">
            <a:extLst>
              <a:ext uri="{FF2B5EF4-FFF2-40B4-BE49-F238E27FC236}">
                <a16:creationId xmlns:a16="http://schemas.microsoft.com/office/drawing/2014/main" xmlns="" id="{90E0F604-8D9A-459E-8CF9-DE907C24E68C}"/>
              </a:ext>
            </a:extLst>
          </p:cNvPr>
          <p:cNvPicPr>
            <a:picLocks noChangeAspect="1"/>
          </p:cNvPicPr>
          <p:nvPr/>
        </p:nvPicPr>
        <p:blipFill>
          <a:blip r:embed="rId2"/>
          <a:stretch>
            <a:fillRect/>
          </a:stretch>
        </p:blipFill>
        <p:spPr>
          <a:xfrm>
            <a:off x="1809750" y="1225511"/>
            <a:ext cx="5524500" cy="5000625"/>
          </a:xfrm>
          <a:prstGeom prst="rect">
            <a:avLst/>
          </a:prstGeom>
        </p:spPr>
      </p:pic>
    </p:spTree>
    <p:extLst>
      <p:ext uri="{BB962C8B-B14F-4D97-AF65-F5344CB8AC3E}">
        <p14:creationId xmlns:p14="http://schemas.microsoft.com/office/powerpoint/2010/main" val="1562982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3" name="Picture 2">
            <a:extLst>
              <a:ext uri="{FF2B5EF4-FFF2-40B4-BE49-F238E27FC236}">
                <a16:creationId xmlns:a16="http://schemas.microsoft.com/office/drawing/2014/main" xmlns="" id="{0FEB577D-8E2C-40CC-A6DB-C39C27D63D95}"/>
              </a:ext>
            </a:extLst>
          </p:cNvPr>
          <p:cNvPicPr>
            <a:picLocks noChangeAspect="1"/>
          </p:cNvPicPr>
          <p:nvPr/>
        </p:nvPicPr>
        <p:blipFill>
          <a:blip r:embed="rId2"/>
          <a:stretch>
            <a:fillRect/>
          </a:stretch>
        </p:blipFill>
        <p:spPr>
          <a:xfrm>
            <a:off x="2506641" y="111685"/>
            <a:ext cx="4130718" cy="6178913"/>
          </a:xfrm>
          <a:prstGeom prst="rect">
            <a:avLst/>
          </a:prstGeom>
        </p:spPr>
      </p:pic>
    </p:spTree>
    <p:extLst>
      <p:ext uri="{BB962C8B-B14F-4D97-AF65-F5344CB8AC3E}">
        <p14:creationId xmlns:p14="http://schemas.microsoft.com/office/powerpoint/2010/main" val="5799925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New London LMA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pic>
        <p:nvPicPr>
          <p:cNvPr id="4" name="Picture 3">
            <a:extLst>
              <a:ext uri="{FF2B5EF4-FFF2-40B4-BE49-F238E27FC236}">
                <a16:creationId xmlns:a16="http://schemas.microsoft.com/office/drawing/2014/main" xmlns="" id="{29A0D4A7-5E91-4322-9A87-8561FD89445B}"/>
              </a:ext>
            </a:extLst>
          </p:cNvPr>
          <p:cNvPicPr>
            <a:picLocks noChangeAspect="1"/>
          </p:cNvPicPr>
          <p:nvPr/>
        </p:nvPicPr>
        <p:blipFill>
          <a:blip r:embed="rId2"/>
          <a:stretch>
            <a:fillRect/>
          </a:stretch>
        </p:blipFill>
        <p:spPr>
          <a:xfrm>
            <a:off x="1625739" y="775943"/>
            <a:ext cx="5892520" cy="5463684"/>
          </a:xfrm>
          <a:prstGeom prst="rect">
            <a:avLst/>
          </a:prstGeom>
        </p:spPr>
      </p:pic>
    </p:spTree>
    <p:extLst>
      <p:ext uri="{BB962C8B-B14F-4D97-AF65-F5344CB8AC3E}">
        <p14:creationId xmlns:p14="http://schemas.microsoft.com/office/powerpoint/2010/main" val="7889712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New London LMA Employers            </a:t>
            </a:r>
          </a:p>
          <a:p>
            <a:r>
              <a:rPr lang="en-US" sz="3200" dirty="0"/>
              <a:t>with the Most Job Ads</a:t>
            </a:r>
          </a:p>
        </p:txBody>
      </p:sp>
      <p:sp>
        <p:nvSpPr>
          <p:cNvPr id="14" name="Content Placeholder 2"/>
          <p:cNvSpPr txBox="1">
            <a:spLocks/>
          </p:cNvSpPr>
          <p:nvPr/>
        </p:nvSpPr>
        <p:spPr>
          <a:xfrm>
            <a:off x="685801" y="1126285"/>
            <a:ext cx="4184718" cy="38480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General Dynamics</a:t>
            </a:r>
          </a:p>
          <a:p>
            <a:r>
              <a:rPr lang="en-US" sz="1500" dirty="0"/>
              <a:t>The Home Depot Incorporated</a:t>
            </a:r>
          </a:p>
          <a:p>
            <a:r>
              <a:rPr lang="en-US" sz="1500" dirty="0"/>
              <a:t>Mohegan Sun</a:t>
            </a:r>
          </a:p>
          <a:p>
            <a:r>
              <a:rPr lang="en-US" sz="1500" dirty="0"/>
              <a:t>State of Connecticut</a:t>
            </a:r>
          </a:p>
          <a:p>
            <a:r>
              <a:rPr lang="en-US" sz="1500" dirty="0"/>
              <a:t>Genesis Healthcare Corporation</a:t>
            </a:r>
          </a:p>
          <a:p>
            <a:r>
              <a:rPr lang="en-US" sz="1500" dirty="0" err="1"/>
              <a:t>Sonalysts</a:t>
            </a:r>
            <a:r>
              <a:rPr lang="en-US" sz="1500" dirty="0"/>
              <a:t> Incorporated</a:t>
            </a:r>
          </a:p>
          <a:p>
            <a:r>
              <a:rPr lang="en-US" sz="1500" dirty="0"/>
              <a:t>Thames Valley Council For Community Action</a:t>
            </a:r>
          </a:p>
          <a:p>
            <a:r>
              <a:rPr lang="en-US" sz="1500" dirty="0"/>
              <a:t>Walgreens Boots Alliance Inc</a:t>
            </a:r>
          </a:p>
          <a:p>
            <a:r>
              <a:rPr lang="en-US" sz="1500" dirty="0"/>
              <a:t>Backus Hospital</a:t>
            </a:r>
          </a:p>
          <a:p>
            <a:r>
              <a:rPr lang="en-US" sz="1500" dirty="0"/>
              <a:t>Utilities Service</a:t>
            </a:r>
          </a:p>
          <a:p>
            <a:r>
              <a:rPr lang="en-US" sz="1500" dirty="0"/>
              <a:t>Compass Group North America</a:t>
            </a:r>
          </a:p>
          <a:p>
            <a:r>
              <a:rPr lang="en-US" sz="1500" dirty="0"/>
              <a:t>BJ's Wholesale Club, Inc.</a:t>
            </a:r>
          </a:p>
          <a:p>
            <a:r>
              <a:rPr lang="en-US" sz="1500" dirty="0"/>
              <a:t>Eurofins Scientific</a:t>
            </a:r>
          </a:p>
          <a:p>
            <a:r>
              <a:rPr lang="en-US" sz="1500" dirty="0"/>
              <a:t>William W. Backus Hospital</a:t>
            </a:r>
          </a:p>
          <a:p>
            <a:r>
              <a:rPr lang="en-US" sz="1500" dirty="0"/>
              <a:t>Community Health Center Association Of Connecticut</a:t>
            </a:r>
          </a:p>
          <a:p>
            <a:r>
              <a:rPr lang="en-US" sz="1500" dirty="0" err="1"/>
              <a:t>Masonicare</a:t>
            </a:r>
            <a:r>
              <a:rPr lang="en-US" sz="1500" dirty="0"/>
              <a:t> Corporation</a:t>
            </a:r>
          </a:p>
          <a:p>
            <a:r>
              <a:rPr lang="en-US" sz="1500" dirty="0"/>
              <a:t>Allied Universal</a:t>
            </a:r>
          </a:p>
          <a:p>
            <a:r>
              <a:rPr lang="en-US" sz="1500" dirty="0" err="1"/>
              <a:t>Atx</a:t>
            </a:r>
            <a:r>
              <a:rPr lang="en-US" sz="1500" dirty="0"/>
              <a:t> Learning</a:t>
            </a:r>
          </a:p>
        </p:txBody>
      </p:sp>
      <p:sp>
        <p:nvSpPr>
          <p:cNvPr id="15" name="Content Placeholder 3"/>
          <p:cNvSpPr txBox="1">
            <a:spLocks/>
          </p:cNvSpPr>
          <p:nvPr/>
        </p:nvSpPr>
        <p:spPr>
          <a:xfrm>
            <a:off x="4586926" y="1126284"/>
            <a:ext cx="3947473" cy="38480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Pfizer</a:t>
            </a:r>
          </a:p>
          <a:p>
            <a:r>
              <a:rPr lang="en-US" sz="1500" dirty="0"/>
              <a:t>Lowe's Companies, Inc</a:t>
            </a:r>
          </a:p>
          <a:p>
            <a:r>
              <a:rPr lang="en-US" sz="1500" dirty="0"/>
              <a:t>CVS Health</a:t>
            </a:r>
          </a:p>
          <a:p>
            <a:r>
              <a:rPr lang="en-US" sz="1500" dirty="0"/>
              <a:t>Mohegan Sun, Inc</a:t>
            </a:r>
          </a:p>
          <a:p>
            <a:r>
              <a:rPr lang="en-US" sz="1500" dirty="0"/>
              <a:t>Yale-New Haven Health System</a:t>
            </a:r>
          </a:p>
          <a:p>
            <a:r>
              <a:rPr lang="en-US" sz="1500" dirty="0"/>
              <a:t>Care At Home</a:t>
            </a:r>
          </a:p>
          <a:p>
            <a:r>
              <a:rPr lang="en-US" sz="1500" dirty="0"/>
              <a:t>Groton Public Schools</a:t>
            </a:r>
          </a:p>
          <a:p>
            <a:r>
              <a:rPr lang="en-US" sz="1500" dirty="0" err="1"/>
              <a:t>Aveanna</a:t>
            </a:r>
            <a:endParaRPr lang="en-US" sz="1500" dirty="0"/>
          </a:p>
          <a:p>
            <a:r>
              <a:rPr lang="en-US" sz="1500" dirty="0"/>
              <a:t>Community Health Center, Inc.</a:t>
            </a:r>
          </a:p>
          <a:p>
            <a:r>
              <a:rPr lang="en-US" sz="1500" dirty="0"/>
              <a:t>United Parcel Service Incorporated</a:t>
            </a:r>
          </a:p>
          <a:p>
            <a:r>
              <a:rPr lang="en-US" sz="1500" dirty="0"/>
              <a:t>Aldi</a:t>
            </a:r>
          </a:p>
          <a:p>
            <a:r>
              <a:rPr lang="en-US" sz="1500" dirty="0"/>
              <a:t>Advantage Sales &amp; Marketing</a:t>
            </a:r>
          </a:p>
          <a:p>
            <a:r>
              <a:rPr lang="en-US" sz="1500" dirty="0"/>
              <a:t>Amentum</a:t>
            </a:r>
          </a:p>
          <a:p>
            <a:r>
              <a:rPr lang="en-US" sz="1500" dirty="0"/>
              <a:t>Petco</a:t>
            </a:r>
          </a:p>
          <a:p>
            <a:r>
              <a:rPr lang="en-US" sz="1500" dirty="0"/>
              <a:t>Advance Auto Parts Incorporated</a:t>
            </a:r>
          </a:p>
          <a:p>
            <a:r>
              <a:rPr lang="en-US" sz="1500" dirty="0"/>
              <a:t>H&amp;R Block</a:t>
            </a:r>
          </a:p>
          <a:p>
            <a:r>
              <a:rPr lang="en-US" sz="1500" dirty="0"/>
              <a:t>United States Foods</a:t>
            </a:r>
          </a:p>
          <a:p>
            <a:r>
              <a:rPr lang="en-US" sz="1500" dirty="0"/>
              <a:t>Asplundh Tree Expert</a:t>
            </a:r>
          </a:p>
          <a:p>
            <a:r>
              <a:rPr lang="en-US" sz="1500" dirty="0"/>
              <a:t>Nordson Corporation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35</a:t>
            </a:fld>
            <a:endParaRPr lang="en-US" dirty="0"/>
          </a:p>
        </p:txBody>
      </p:sp>
    </p:spTree>
    <p:extLst>
      <p:ext uri="{BB962C8B-B14F-4D97-AF65-F5344CB8AC3E}">
        <p14:creationId xmlns:p14="http://schemas.microsoft.com/office/powerpoint/2010/main" val="23321356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New London LMA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36</a:t>
            </a:fld>
            <a:endParaRPr lang="en-US" dirty="0"/>
          </a:p>
        </p:txBody>
      </p:sp>
      <p:pic>
        <p:nvPicPr>
          <p:cNvPr id="5" name="Picture 4">
            <a:extLst>
              <a:ext uri="{FF2B5EF4-FFF2-40B4-BE49-F238E27FC236}">
                <a16:creationId xmlns:a16="http://schemas.microsoft.com/office/drawing/2014/main" xmlns="" id="{BC334B2B-8209-444E-896C-0AF915BA6961}"/>
              </a:ext>
            </a:extLst>
          </p:cNvPr>
          <p:cNvPicPr>
            <a:picLocks noChangeAspect="1"/>
          </p:cNvPicPr>
          <p:nvPr/>
        </p:nvPicPr>
        <p:blipFill>
          <a:blip r:embed="rId2"/>
          <a:stretch>
            <a:fillRect/>
          </a:stretch>
        </p:blipFill>
        <p:spPr>
          <a:xfrm>
            <a:off x="1809750" y="1235998"/>
            <a:ext cx="5524500" cy="5000625"/>
          </a:xfrm>
          <a:prstGeom prst="rect">
            <a:avLst/>
          </a:prstGeom>
        </p:spPr>
      </p:pic>
    </p:spTree>
    <p:extLst>
      <p:ext uri="{BB962C8B-B14F-4D97-AF65-F5344CB8AC3E}">
        <p14:creationId xmlns:p14="http://schemas.microsoft.com/office/powerpoint/2010/main" val="1562982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37</a:t>
            </a:fld>
            <a:endParaRPr lang="en-US" dirty="0"/>
          </a:p>
        </p:txBody>
      </p:sp>
      <p:pic>
        <p:nvPicPr>
          <p:cNvPr id="4" name="Picture 3">
            <a:extLst>
              <a:ext uri="{FF2B5EF4-FFF2-40B4-BE49-F238E27FC236}">
                <a16:creationId xmlns:a16="http://schemas.microsoft.com/office/drawing/2014/main" xmlns="" id="{9A77203C-5EC7-48BD-8629-5EDA69A9DDA6}"/>
              </a:ext>
            </a:extLst>
          </p:cNvPr>
          <p:cNvPicPr>
            <a:picLocks noChangeAspect="1"/>
          </p:cNvPicPr>
          <p:nvPr/>
        </p:nvPicPr>
        <p:blipFill>
          <a:blip r:embed="rId2"/>
          <a:stretch>
            <a:fillRect/>
          </a:stretch>
        </p:blipFill>
        <p:spPr>
          <a:xfrm>
            <a:off x="2479343" y="127438"/>
            <a:ext cx="4185313" cy="6113379"/>
          </a:xfrm>
          <a:prstGeom prst="rect">
            <a:avLst/>
          </a:prstGeom>
        </p:spPr>
      </p:pic>
    </p:spTree>
    <p:extLst>
      <p:ext uri="{BB962C8B-B14F-4D97-AF65-F5344CB8AC3E}">
        <p14:creationId xmlns:p14="http://schemas.microsoft.com/office/powerpoint/2010/main" val="37631668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Danbury LMA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38</a:t>
            </a:fld>
            <a:endParaRPr lang="en-US" dirty="0"/>
          </a:p>
        </p:txBody>
      </p:sp>
      <p:pic>
        <p:nvPicPr>
          <p:cNvPr id="4" name="Picture 3">
            <a:extLst>
              <a:ext uri="{FF2B5EF4-FFF2-40B4-BE49-F238E27FC236}">
                <a16:creationId xmlns:a16="http://schemas.microsoft.com/office/drawing/2014/main" xmlns="" id="{BC38A5C8-DF65-48B4-89B0-6E1A37A06B1E}"/>
              </a:ext>
            </a:extLst>
          </p:cNvPr>
          <p:cNvPicPr>
            <a:picLocks noChangeAspect="1"/>
          </p:cNvPicPr>
          <p:nvPr/>
        </p:nvPicPr>
        <p:blipFill>
          <a:blip r:embed="rId2"/>
          <a:stretch>
            <a:fillRect/>
          </a:stretch>
        </p:blipFill>
        <p:spPr>
          <a:xfrm>
            <a:off x="3109155" y="1600200"/>
            <a:ext cx="2925690" cy="3036792"/>
          </a:xfrm>
          <a:prstGeom prst="rect">
            <a:avLst/>
          </a:prstGeom>
        </p:spPr>
      </p:pic>
    </p:spTree>
    <p:extLst>
      <p:ext uri="{BB962C8B-B14F-4D97-AF65-F5344CB8AC3E}">
        <p14:creationId xmlns:p14="http://schemas.microsoft.com/office/powerpoint/2010/main" val="29762915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Danbury LMA Employers            </a:t>
            </a:r>
          </a:p>
          <a:p>
            <a:r>
              <a:rPr lang="en-US" sz="3200" dirty="0"/>
              <a:t>with the Most Job Ads</a:t>
            </a:r>
          </a:p>
        </p:txBody>
      </p:sp>
      <p:sp>
        <p:nvSpPr>
          <p:cNvPr id="14" name="Content Placeholder 2"/>
          <p:cNvSpPr txBox="1">
            <a:spLocks/>
          </p:cNvSpPr>
          <p:nvPr/>
        </p:nvSpPr>
        <p:spPr>
          <a:xfrm>
            <a:off x="891819" y="1143000"/>
            <a:ext cx="3657600" cy="51435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The Home Depot Incorporated</a:t>
            </a:r>
          </a:p>
          <a:p>
            <a:r>
              <a:rPr lang="en-US" sz="1500" dirty="0"/>
              <a:t>Western Connecticut Health Network</a:t>
            </a:r>
          </a:p>
          <a:p>
            <a:r>
              <a:rPr lang="en-US" sz="1500" dirty="0"/>
              <a:t>Lowe's Companies, Inc</a:t>
            </a:r>
          </a:p>
          <a:p>
            <a:r>
              <a:rPr lang="en-US" sz="1500" dirty="0"/>
              <a:t>Petco</a:t>
            </a:r>
          </a:p>
          <a:p>
            <a:r>
              <a:rPr lang="en-US" sz="1500" dirty="0" err="1"/>
              <a:t>Iqvia</a:t>
            </a:r>
            <a:endParaRPr lang="en-US" sz="1500" dirty="0"/>
          </a:p>
          <a:p>
            <a:r>
              <a:rPr lang="en-US" sz="1500" dirty="0"/>
              <a:t>BJ's Wholesale Club, Inc.</a:t>
            </a:r>
          </a:p>
          <a:p>
            <a:r>
              <a:rPr lang="en-US" sz="1500" dirty="0" err="1"/>
              <a:t>Entegris</a:t>
            </a:r>
            <a:r>
              <a:rPr lang="en-US" sz="1500" dirty="0"/>
              <a:t> Incorporated</a:t>
            </a:r>
          </a:p>
          <a:p>
            <a:r>
              <a:rPr lang="en-US" sz="1500" dirty="0"/>
              <a:t>UnitedHealth Group</a:t>
            </a:r>
          </a:p>
          <a:p>
            <a:r>
              <a:rPr lang="en-US" sz="1500" dirty="0"/>
              <a:t>Apple Inc.</a:t>
            </a:r>
          </a:p>
          <a:p>
            <a:r>
              <a:rPr lang="en-US" sz="1500" dirty="0"/>
              <a:t>Intuit</a:t>
            </a:r>
          </a:p>
          <a:p>
            <a:r>
              <a:rPr lang="en-US" sz="1500" dirty="0"/>
              <a:t>Danbury Public Schools</a:t>
            </a:r>
          </a:p>
          <a:p>
            <a:r>
              <a:rPr lang="en-US" sz="1500" dirty="0"/>
              <a:t>Maplewood At Stony Hill, </a:t>
            </a:r>
            <a:r>
              <a:rPr lang="en-US" sz="1500" dirty="0" err="1"/>
              <a:t>Llc</a:t>
            </a:r>
            <a:endParaRPr lang="en-US" sz="1500" dirty="0"/>
          </a:p>
          <a:p>
            <a:r>
              <a:rPr lang="en-US" sz="1500" dirty="0"/>
              <a:t>Advantage Sales &amp; Marketing</a:t>
            </a:r>
          </a:p>
          <a:p>
            <a:r>
              <a:rPr lang="en-US" sz="1500" dirty="0"/>
              <a:t>Panera Bread</a:t>
            </a:r>
          </a:p>
          <a:p>
            <a:r>
              <a:rPr lang="en-US" sz="1500" dirty="0"/>
              <a:t>Community Health Center, Inc.</a:t>
            </a:r>
          </a:p>
          <a:p>
            <a:r>
              <a:rPr lang="en-US" sz="1500" dirty="0"/>
              <a:t>Olive Garden</a:t>
            </a:r>
          </a:p>
          <a:p>
            <a:r>
              <a:rPr lang="en-US" sz="1500" dirty="0"/>
              <a:t>Western Connecticut Healthcare</a:t>
            </a:r>
          </a:p>
          <a:p>
            <a:r>
              <a:rPr lang="en-US" sz="1500" dirty="0"/>
              <a:t>Regional Hospice Of Western Connecticut</a:t>
            </a:r>
          </a:p>
        </p:txBody>
      </p:sp>
      <p:sp>
        <p:nvSpPr>
          <p:cNvPr id="15" name="Content Placeholder 3"/>
          <p:cNvSpPr txBox="1">
            <a:spLocks/>
          </p:cNvSpPr>
          <p:nvPr/>
        </p:nvSpPr>
        <p:spPr>
          <a:xfrm>
            <a:off x="4572004" y="1143000"/>
            <a:ext cx="3886196" cy="52133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Whole Foods Market, Inc.</a:t>
            </a:r>
          </a:p>
          <a:p>
            <a:r>
              <a:rPr lang="en-US" sz="1500" dirty="0"/>
              <a:t>CVS Health</a:t>
            </a:r>
          </a:p>
          <a:p>
            <a:r>
              <a:rPr lang="en-US" sz="1500" dirty="0"/>
              <a:t>Genesis Healthcare Corporation</a:t>
            </a:r>
          </a:p>
          <a:p>
            <a:r>
              <a:rPr lang="en-US" sz="1500" dirty="0"/>
              <a:t>Boston Market</a:t>
            </a:r>
          </a:p>
          <a:p>
            <a:r>
              <a:rPr lang="en-US" sz="1500" dirty="0"/>
              <a:t>Maplewood At Stony Hill </a:t>
            </a:r>
            <a:r>
              <a:rPr lang="en-US" sz="1500" dirty="0" err="1"/>
              <a:t>Llc</a:t>
            </a:r>
            <a:endParaRPr lang="en-US" sz="1500" dirty="0"/>
          </a:p>
          <a:p>
            <a:r>
              <a:rPr lang="en-US" sz="1500" dirty="0"/>
              <a:t>Compass Group North America</a:t>
            </a:r>
          </a:p>
          <a:p>
            <a:r>
              <a:rPr lang="en-US" sz="1500" dirty="0"/>
              <a:t>United Parcel Service Incorporated</a:t>
            </a:r>
          </a:p>
          <a:p>
            <a:r>
              <a:rPr lang="en-US" sz="1500" dirty="0"/>
              <a:t>Allied Universal</a:t>
            </a:r>
          </a:p>
          <a:p>
            <a:r>
              <a:rPr lang="en-US" sz="1500" dirty="0"/>
              <a:t>Chick-fil-A</a:t>
            </a:r>
          </a:p>
          <a:p>
            <a:r>
              <a:rPr lang="en-US" sz="1500" dirty="0"/>
              <a:t>Staples</a:t>
            </a:r>
          </a:p>
          <a:p>
            <a:r>
              <a:rPr lang="en-US" sz="1500" dirty="0"/>
              <a:t>Macy's</a:t>
            </a:r>
          </a:p>
          <a:p>
            <a:r>
              <a:rPr lang="en-US" sz="1500" dirty="0"/>
              <a:t>National Vision Incorporated</a:t>
            </a:r>
          </a:p>
          <a:p>
            <a:r>
              <a:rPr lang="en-US" sz="1500" dirty="0"/>
              <a:t>Gap Inc.</a:t>
            </a:r>
          </a:p>
          <a:p>
            <a:r>
              <a:rPr lang="en-US" sz="1500" dirty="0"/>
              <a:t>Bureau of Prisons</a:t>
            </a:r>
          </a:p>
          <a:p>
            <a:r>
              <a:rPr lang="en-US" sz="1500" dirty="0"/>
              <a:t>LHC Group</a:t>
            </a:r>
          </a:p>
          <a:p>
            <a:r>
              <a:rPr lang="en-US" sz="1500" dirty="0"/>
              <a:t>Realogy Franchise Group LLC</a:t>
            </a:r>
          </a:p>
          <a:p>
            <a:r>
              <a:rPr lang="en-US" sz="1500" dirty="0"/>
              <a:t>Aldi</a:t>
            </a:r>
          </a:p>
          <a:p>
            <a:r>
              <a:rPr lang="en-US" sz="1500" dirty="0" err="1"/>
              <a:t>Vocovision</a:t>
            </a:r>
            <a:r>
              <a:rPr lang="en-US" sz="1500" dirty="0"/>
              <a:t> Teleservices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39</a:t>
            </a:fld>
            <a:endParaRPr lang="en-US" dirty="0"/>
          </a:p>
        </p:txBody>
      </p:sp>
    </p:spTree>
    <p:extLst>
      <p:ext uri="{BB962C8B-B14F-4D97-AF65-F5344CB8AC3E}">
        <p14:creationId xmlns:p14="http://schemas.microsoft.com/office/powerpoint/2010/main" val="3054105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374" y="155020"/>
            <a:ext cx="8223251" cy="769441"/>
          </a:xfrm>
          <a:prstGeom prst="rect">
            <a:avLst/>
          </a:prstGeom>
        </p:spPr>
        <p:txBody>
          <a:bodyPr wrap="square">
            <a:spAutoFit/>
          </a:bodyPr>
          <a:lstStyle/>
          <a:p>
            <a:pPr algn="ctr"/>
            <a:r>
              <a:rPr lang="en-US" sz="4400" dirty="0"/>
              <a:t>Covid-19 and HWOL</a:t>
            </a:r>
          </a:p>
        </p:txBody>
      </p:sp>
      <p:sp>
        <p:nvSpPr>
          <p:cNvPr id="3" name="Rectangle 2"/>
          <p:cNvSpPr/>
          <p:nvPr/>
        </p:nvSpPr>
        <p:spPr>
          <a:xfrm>
            <a:off x="533400" y="1521738"/>
            <a:ext cx="8077200" cy="2800767"/>
          </a:xfrm>
          <a:prstGeom prst="rect">
            <a:avLst/>
          </a:prstGeom>
        </p:spPr>
        <p:txBody>
          <a:bodyPr wrap="square">
            <a:spAutoFit/>
          </a:bodyPr>
          <a:lstStyle/>
          <a:p>
            <a:r>
              <a:rPr lang="en-US" sz="2200" dirty="0"/>
              <a:t>In recent months, the pandemic Coronavirus (Covid-19) has caused significant social and economic implications throughout the world.</a:t>
            </a:r>
            <a:br>
              <a:rPr lang="en-US" sz="2200" dirty="0"/>
            </a:br>
            <a:r>
              <a:rPr lang="en-US" sz="2200" dirty="0"/>
              <a:t/>
            </a:r>
            <a:br>
              <a:rPr lang="en-US" sz="2200" dirty="0"/>
            </a:br>
            <a:r>
              <a:rPr lang="en-US" sz="2200" dirty="0"/>
              <a:t>This monthly HWOL report includes additional info to illustrate how Covid-19 has impacted Connecticut in the short term and highlights recent job postings in the weeks since the virus disrupted both the economy and labor markets.</a:t>
            </a: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Tree>
    <p:extLst>
      <p:ext uri="{BB962C8B-B14F-4D97-AF65-F5344CB8AC3E}">
        <p14:creationId xmlns:p14="http://schemas.microsoft.com/office/powerpoint/2010/main" val="28514317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Danbury LMA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40</a:t>
            </a:fld>
            <a:endParaRPr lang="en-US" dirty="0"/>
          </a:p>
        </p:txBody>
      </p:sp>
      <p:pic>
        <p:nvPicPr>
          <p:cNvPr id="3" name="Picture 2">
            <a:extLst>
              <a:ext uri="{FF2B5EF4-FFF2-40B4-BE49-F238E27FC236}">
                <a16:creationId xmlns:a16="http://schemas.microsoft.com/office/drawing/2014/main" xmlns="" id="{C6953031-647E-4767-805B-0F0CDC471625}"/>
              </a:ext>
            </a:extLst>
          </p:cNvPr>
          <p:cNvPicPr>
            <a:picLocks noChangeAspect="1"/>
          </p:cNvPicPr>
          <p:nvPr/>
        </p:nvPicPr>
        <p:blipFill>
          <a:blip r:embed="rId2"/>
          <a:stretch>
            <a:fillRect/>
          </a:stretch>
        </p:blipFill>
        <p:spPr>
          <a:xfrm>
            <a:off x="1304406" y="993016"/>
            <a:ext cx="5797571" cy="5247801"/>
          </a:xfrm>
          <a:prstGeom prst="rect">
            <a:avLst/>
          </a:prstGeom>
        </p:spPr>
      </p:pic>
    </p:spTree>
    <p:extLst>
      <p:ext uri="{BB962C8B-B14F-4D97-AF65-F5344CB8AC3E}">
        <p14:creationId xmlns:p14="http://schemas.microsoft.com/office/powerpoint/2010/main" val="41156323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41</a:t>
            </a:fld>
            <a:endParaRPr lang="en-US" dirty="0"/>
          </a:p>
        </p:txBody>
      </p:sp>
      <p:pic>
        <p:nvPicPr>
          <p:cNvPr id="4" name="Picture 3">
            <a:extLst>
              <a:ext uri="{FF2B5EF4-FFF2-40B4-BE49-F238E27FC236}">
                <a16:creationId xmlns:a16="http://schemas.microsoft.com/office/drawing/2014/main" xmlns="" id="{B164CAC1-B84A-4B38-BCF7-088C006050B9}"/>
              </a:ext>
            </a:extLst>
          </p:cNvPr>
          <p:cNvPicPr>
            <a:picLocks noChangeAspect="1"/>
          </p:cNvPicPr>
          <p:nvPr/>
        </p:nvPicPr>
        <p:blipFill>
          <a:blip r:embed="rId2"/>
          <a:stretch>
            <a:fillRect/>
          </a:stretch>
        </p:blipFill>
        <p:spPr>
          <a:xfrm>
            <a:off x="2476500" y="214650"/>
            <a:ext cx="4191000" cy="5987143"/>
          </a:xfrm>
          <a:prstGeom prst="rect">
            <a:avLst/>
          </a:prstGeom>
        </p:spPr>
      </p:pic>
    </p:spTree>
    <p:extLst>
      <p:ext uri="{BB962C8B-B14F-4D97-AF65-F5344CB8AC3E}">
        <p14:creationId xmlns:p14="http://schemas.microsoft.com/office/powerpoint/2010/main" val="23026686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2192" y="631282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Waterbury LMA Employers            </a:t>
            </a:r>
          </a:p>
          <a:p>
            <a:r>
              <a:rPr lang="en-US" sz="3200" dirty="0"/>
              <a:t>with the Most Job Ads</a:t>
            </a:r>
          </a:p>
        </p:txBody>
      </p:sp>
      <p:sp>
        <p:nvSpPr>
          <p:cNvPr id="14" name="Content Placeholder 2"/>
          <p:cNvSpPr txBox="1">
            <a:spLocks/>
          </p:cNvSpPr>
          <p:nvPr/>
        </p:nvSpPr>
        <p:spPr>
          <a:xfrm>
            <a:off x="914403" y="1202485"/>
            <a:ext cx="3657599" cy="360273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Waterbury Hospital</a:t>
            </a:r>
          </a:p>
          <a:p>
            <a:r>
              <a:rPr lang="en-US" sz="1500" dirty="0"/>
              <a:t>Mercy Medical Center Clinton</a:t>
            </a:r>
          </a:p>
          <a:p>
            <a:r>
              <a:rPr lang="en-US" sz="1500" dirty="0"/>
              <a:t>Post University</a:t>
            </a:r>
          </a:p>
          <a:p>
            <a:r>
              <a:rPr lang="en-US" sz="1500" dirty="0"/>
              <a:t>Intuit</a:t>
            </a:r>
          </a:p>
          <a:p>
            <a:r>
              <a:rPr lang="en-US" sz="1500" dirty="0"/>
              <a:t>The Home Depot Incorporated</a:t>
            </a:r>
          </a:p>
          <a:p>
            <a:r>
              <a:rPr lang="en-US" sz="1500" dirty="0"/>
              <a:t>State Farm Insurance Companies</a:t>
            </a:r>
          </a:p>
          <a:p>
            <a:r>
              <a:rPr lang="en-US" sz="1500" dirty="0"/>
              <a:t>United Parcel Service Incorporated</a:t>
            </a:r>
          </a:p>
          <a:p>
            <a:r>
              <a:rPr lang="en-US" sz="1500" dirty="0"/>
              <a:t>Seasons Hospice &amp; Palliative Care</a:t>
            </a:r>
          </a:p>
          <a:p>
            <a:r>
              <a:rPr lang="en-US" sz="1500" dirty="0"/>
              <a:t>Compass Group North America</a:t>
            </a:r>
          </a:p>
          <a:p>
            <a:r>
              <a:rPr lang="en-US" sz="1500" dirty="0"/>
              <a:t>New Incorporated</a:t>
            </a:r>
          </a:p>
          <a:p>
            <a:r>
              <a:rPr lang="en-US" sz="1500" dirty="0"/>
              <a:t>Quest Diagnostics Incorporated</a:t>
            </a:r>
          </a:p>
          <a:p>
            <a:r>
              <a:rPr lang="en-US" sz="1500" dirty="0"/>
              <a:t>Allied Universal</a:t>
            </a:r>
          </a:p>
          <a:p>
            <a:r>
              <a:rPr lang="en-US" sz="1500" dirty="0"/>
              <a:t>Community Health Center, Inc.</a:t>
            </a:r>
          </a:p>
          <a:p>
            <a:r>
              <a:rPr lang="en-US" sz="1500" dirty="0"/>
              <a:t>Girls Incorporated</a:t>
            </a:r>
          </a:p>
          <a:p>
            <a:r>
              <a:rPr lang="en-US" sz="1500" dirty="0"/>
              <a:t>Ocean State Job Lot</a:t>
            </a:r>
          </a:p>
          <a:p>
            <a:r>
              <a:rPr lang="en-US" sz="1500" dirty="0"/>
              <a:t>Advance Auto Parts Incorporated</a:t>
            </a:r>
          </a:p>
          <a:p>
            <a:r>
              <a:rPr lang="en-US" sz="1500" dirty="0"/>
              <a:t>Banfield Pet Hospital</a:t>
            </a:r>
          </a:p>
          <a:p>
            <a:r>
              <a:rPr lang="en-US" sz="1500" dirty="0"/>
              <a:t>Naugatuck Public Schools</a:t>
            </a:r>
          </a:p>
          <a:p>
            <a:r>
              <a:rPr lang="en-US" sz="1500" dirty="0" err="1"/>
              <a:t>Paraco</a:t>
            </a:r>
            <a:r>
              <a:rPr lang="en-US" sz="1500" dirty="0"/>
              <a:t> Gas Corporation</a:t>
            </a:r>
          </a:p>
        </p:txBody>
      </p:sp>
      <p:sp>
        <p:nvSpPr>
          <p:cNvPr id="15" name="Content Placeholder 3"/>
          <p:cNvSpPr txBox="1">
            <a:spLocks/>
          </p:cNvSpPr>
          <p:nvPr/>
        </p:nvSpPr>
        <p:spPr>
          <a:xfrm>
            <a:off x="4556760" y="1202485"/>
            <a:ext cx="3657599" cy="3595687"/>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Trinity Health</a:t>
            </a:r>
          </a:p>
          <a:p>
            <a:r>
              <a:rPr lang="en-US" sz="1500" dirty="0"/>
              <a:t>Trinity Health Of New England</a:t>
            </a:r>
          </a:p>
          <a:p>
            <a:r>
              <a:rPr lang="en-US" sz="1500" dirty="0"/>
              <a:t>CVS Health</a:t>
            </a:r>
          </a:p>
          <a:p>
            <a:r>
              <a:rPr lang="en-US" sz="1500" dirty="0"/>
              <a:t>Mercy Hospital</a:t>
            </a:r>
          </a:p>
          <a:p>
            <a:r>
              <a:rPr lang="en-US" sz="1500" dirty="0"/>
              <a:t>CDM Smith</a:t>
            </a:r>
          </a:p>
          <a:p>
            <a:r>
              <a:rPr lang="en-US" sz="1500" dirty="0"/>
              <a:t>Wheeler Clinic</a:t>
            </a:r>
          </a:p>
          <a:p>
            <a:r>
              <a:rPr lang="en-US" sz="1500" dirty="0"/>
              <a:t>Waterbury Public Schools</a:t>
            </a:r>
          </a:p>
          <a:p>
            <a:r>
              <a:rPr lang="en-US" sz="1500" dirty="0"/>
              <a:t>Genesis Healthcare Corporation</a:t>
            </a:r>
          </a:p>
          <a:p>
            <a:r>
              <a:rPr lang="en-US" sz="1500" dirty="0"/>
              <a:t>Keystone Human Services</a:t>
            </a:r>
          </a:p>
          <a:p>
            <a:r>
              <a:rPr lang="en-US" sz="1500" dirty="0"/>
              <a:t>Connecticut Renaissance</a:t>
            </a:r>
          </a:p>
          <a:p>
            <a:r>
              <a:rPr lang="en-US" sz="1500" dirty="0"/>
              <a:t>State of Connecticut</a:t>
            </a:r>
          </a:p>
          <a:p>
            <a:r>
              <a:rPr lang="en-US" sz="1500" dirty="0"/>
              <a:t>BJ's Wholesale Club, Inc.</a:t>
            </a:r>
          </a:p>
          <a:p>
            <a:r>
              <a:rPr lang="en-US" sz="1500" dirty="0"/>
              <a:t>Drew Marine </a:t>
            </a:r>
            <a:r>
              <a:rPr lang="en-US" sz="1500" dirty="0" err="1"/>
              <a:t>Usa</a:t>
            </a:r>
            <a:endParaRPr lang="en-US" sz="1500" dirty="0"/>
          </a:p>
          <a:p>
            <a:r>
              <a:rPr lang="en-US" sz="1500" dirty="0"/>
              <a:t>Hoffman Auto Group</a:t>
            </a:r>
          </a:p>
          <a:p>
            <a:r>
              <a:rPr lang="en-US" sz="1500" dirty="0"/>
              <a:t>Refocus Eye Health</a:t>
            </a:r>
          </a:p>
          <a:p>
            <a:r>
              <a:rPr lang="en-US" sz="1500" dirty="0"/>
              <a:t>Amazon</a:t>
            </a:r>
          </a:p>
          <a:p>
            <a:r>
              <a:rPr lang="en-US" sz="1500" dirty="0"/>
              <a:t>Hartford Healthcare</a:t>
            </a:r>
          </a:p>
          <a:p>
            <a:r>
              <a:rPr lang="en-US" sz="1500" dirty="0"/>
              <a:t>Naugatuck Valley Community College</a:t>
            </a:r>
          </a:p>
          <a:p>
            <a:r>
              <a:rPr lang="en-US" sz="1500" dirty="0"/>
              <a:t>Petco</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42</a:t>
            </a:fld>
            <a:endParaRPr lang="en-US" dirty="0"/>
          </a:p>
        </p:txBody>
      </p:sp>
    </p:spTree>
    <p:extLst>
      <p:ext uri="{BB962C8B-B14F-4D97-AF65-F5344CB8AC3E}">
        <p14:creationId xmlns:p14="http://schemas.microsoft.com/office/powerpoint/2010/main" val="37284237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Waterbury LMA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43</a:t>
            </a:fld>
            <a:endParaRPr lang="en-US" dirty="0"/>
          </a:p>
        </p:txBody>
      </p:sp>
      <p:pic>
        <p:nvPicPr>
          <p:cNvPr id="4" name="Picture 3">
            <a:extLst>
              <a:ext uri="{FF2B5EF4-FFF2-40B4-BE49-F238E27FC236}">
                <a16:creationId xmlns:a16="http://schemas.microsoft.com/office/drawing/2014/main" xmlns="" id="{8263BB44-FEE5-4179-A554-6B387321E965}"/>
              </a:ext>
            </a:extLst>
          </p:cNvPr>
          <p:cNvPicPr>
            <a:picLocks noChangeAspect="1"/>
          </p:cNvPicPr>
          <p:nvPr/>
        </p:nvPicPr>
        <p:blipFill>
          <a:blip r:embed="rId2"/>
          <a:stretch>
            <a:fillRect/>
          </a:stretch>
        </p:blipFill>
        <p:spPr>
          <a:xfrm>
            <a:off x="3188948" y="1371600"/>
            <a:ext cx="2766104" cy="3415860"/>
          </a:xfrm>
          <a:prstGeom prst="rect">
            <a:avLst/>
          </a:prstGeom>
        </p:spPr>
      </p:pic>
    </p:spTree>
    <p:extLst>
      <p:ext uri="{BB962C8B-B14F-4D97-AF65-F5344CB8AC3E}">
        <p14:creationId xmlns:p14="http://schemas.microsoft.com/office/powerpoint/2010/main" val="30514625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
            <a:ext cx="6965245"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Waterbury LMA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44</a:t>
            </a:fld>
            <a:endParaRPr lang="en-US" dirty="0"/>
          </a:p>
        </p:txBody>
      </p:sp>
      <p:pic>
        <p:nvPicPr>
          <p:cNvPr id="3" name="Picture 2">
            <a:extLst>
              <a:ext uri="{FF2B5EF4-FFF2-40B4-BE49-F238E27FC236}">
                <a16:creationId xmlns:a16="http://schemas.microsoft.com/office/drawing/2014/main" xmlns="" id="{3BE15B12-09BA-4BAD-920D-6802EECC4112}"/>
              </a:ext>
            </a:extLst>
          </p:cNvPr>
          <p:cNvPicPr>
            <a:picLocks noChangeAspect="1"/>
          </p:cNvPicPr>
          <p:nvPr/>
        </p:nvPicPr>
        <p:blipFill>
          <a:blip r:embed="rId2"/>
          <a:stretch>
            <a:fillRect/>
          </a:stretch>
        </p:blipFill>
        <p:spPr>
          <a:xfrm>
            <a:off x="1985962" y="1143001"/>
            <a:ext cx="5172075" cy="5000625"/>
          </a:xfrm>
          <a:prstGeom prst="rect">
            <a:avLst/>
          </a:prstGeom>
        </p:spPr>
      </p:pic>
    </p:spTree>
    <p:extLst>
      <p:ext uri="{BB962C8B-B14F-4D97-AF65-F5344CB8AC3E}">
        <p14:creationId xmlns:p14="http://schemas.microsoft.com/office/powerpoint/2010/main" val="15950176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45</a:t>
            </a:fld>
            <a:endParaRPr lang="en-US" dirty="0"/>
          </a:p>
        </p:txBody>
      </p:sp>
      <p:pic>
        <p:nvPicPr>
          <p:cNvPr id="4" name="Picture 3">
            <a:extLst>
              <a:ext uri="{FF2B5EF4-FFF2-40B4-BE49-F238E27FC236}">
                <a16:creationId xmlns:a16="http://schemas.microsoft.com/office/drawing/2014/main" xmlns="" id="{313E19E8-1334-44B1-854B-2D2BF763746A}"/>
              </a:ext>
            </a:extLst>
          </p:cNvPr>
          <p:cNvPicPr>
            <a:picLocks noChangeAspect="1"/>
          </p:cNvPicPr>
          <p:nvPr/>
        </p:nvPicPr>
        <p:blipFill>
          <a:blip r:embed="rId2"/>
          <a:stretch>
            <a:fillRect/>
          </a:stretch>
        </p:blipFill>
        <p:spPr>
          <a:xfrm>
            <a:off x="2183892" y="51816"/>
            <a:ext cx="4038600" cy="6194903"/>
          </a:xfrm>
          <a:prstGeom prst="rect">
            <a:avLst/>
          </a:prstGeom>
        </p:spPr>
      </p:pic>
    </p:spTree>
    <p:extLst>
      <p:ext uri="{BB962C8B-B14F-4D97-AF65-F5344CB8AC3E}">
        <p14:creationId xmlns:p14="http://schemas.microsoft.com/office/powerpoint/2010/main" val="32765178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Torrington LMA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46</a:t>
            </a:fld>
            <a:endParaRPr lang="en-US" dirty="0"/>
          </a:p>
        </p:txBody>
      </p:sp>
      <p:pic>
        <p:nvPicPr>
          <p:cNvPr id="3" name="Picture 2">
            <a:extLst>
              <a:ext uri="{FF2B5EF4-FFF2-40B4-BE49-F238E27FC236}">
                <a16:creationId xmlns:a16="http://schemas.microsoft.com/office/drawing/2014/main" xmlns="" id="{515AC962-F730-4D64-B153-89F3D04E143A}"/>
              </a:ext>
            </a:extLst>
          </p:cNvPr>
          <p:cNvPicPr>
            <a:picLocks noChangeAspect="1"/>
          </p:cNvPicPr>
          <p:nvPr/>
        </p:nvPicPr>
        <p:blipFill>
          <a:blip r:embed="rId2"/>
          <a:stretch>
            <a:fillRect/>
          </a:stretch>
        </p:blipFill>
        <p:spPr>
          <a:xfrm>
            <a:off x="3175084" y="1092335"/>
            <a:ext cx="2793831" cy="5194165"/>
          </a:xfrm>
          <a:prstGeom prst="rect">
            <a:avLst/>
          </a:prstGeom>
        </p:spPr>
      </p:pic>
    </p:spTree>
    <p:extLst>
      <p:ext uri="{BB962C8B-B14F-4D97-AF65-F5344CB8AC3E}">
        <p14:creationId xmlns:p14="http://schemas.microsoft.com/office/powerpoint/2010/main" val="34944227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612776" y="2"/>
            <a:ext cx="7918451"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Torrington LMA Employers            </a:t>
            </a:r>
          </a:p>
          <a:p>
            <a:r>
              <a:rPr lang="en-US" sz="3200" dirty="0"/>
              <a:t>with the Most Job Ads</a:t>
            </a:r>
          </a:p>
        </p:txBody>
      </p:sp>
      <p:sp>
        <p:nvSpPr>
          <p:cNvPr id="14" name="Content Placeholder 2"/>
          <p:cNvSpPr txBox="1">
            <a:spLocks/>
          </p:cNvSpPr>
          <p:nvPr/>
        </p:nvSpPr>
        <p:spPr>
          <a:xfrm>
            <a:off x="889704" y="1161813"/>
            <a:ext cx="3682296" cy="452165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Lowe's Companies, Inc</a:t>
            </a:r>
          </a:p>
          <a:p>
            <a:r>
              <a:rPr lang="en-US" sz="1500" dirty="0"/>
              <a:t>Devereux Advanced Behavioral Health</a:t>
            </a:r>
          </a:p>
          <a:p>
            <a:r>
              <a:rPr lang="en-US" sz="1500" dirty="0" err="1"/>
              <a:t>Dymax</a:t>
            </a:r>
            <a:r>
              <a:rPr lang="en-US" sz="1500" dirty="0"/>
              <a:t> Corporation</a:t>
            </a:r>
          </a:p>
          <a:p>
            <a:r>
              <a:rPr lang="en-US" sz="1500" dirty="0"/>
              <a:t>Mayflower Inn &amp; Spa</a:t>
            </a:r>
          </a:p>
          <a:p>
            <a:r>
              <a:rPr lang="en-US" sz="1500" dirty="0"/>
              <a:t>Alternative Employment Incorporated</a:t>
            </a:r>
          </a:p>
          <a:p>
            <a:r>
              <a:rPr lang="en-US" sz="1500" dirty="0"/>
              <a:t>Intuit</a:t>
            </a:r>
          </a:p>
          <a:p>
            <a:r>
              <a:rPr lang="en-US" sz="1500" dirty="0"/>
              <a:t>CVS Health</a:t>
            </a:r>
          </a:p>
          <a:p>
            <a:r>
              <a:rPr lang="en-US" sz="1500" dirty="0"/>
              <a:t>Walgreens Boots Alliance Inc</a:t>
            </a:r>
          </a:p>
          <a:p>
            <a:r>
              <a:rPr lang="en-US" sz="1500" dirty="0"/>
              <a:t>Crate &amp; Barrel</a:t>
            </a:r>
          </a:p>
          <a:p>
            <a:r>
              <a:rPr lang="en-US" sz="1500" dirty="0"/>
              <a:t>Mountainside Treatment Center</a:t>
            </a:r>
          </a:p>
          <a:p>
            <a:r>
              <a:rPr lang="en-US" sz="1500" dirty="0" err="1"/>
              <a:t>Regalcare</a:t>
            </a:r>
            <a:r>
              <a:rPr lang="en-US" sz="1500" dirty="0"/>
              <a:t> At Torrington</a:t>
            </a:r>
          </a:p>
          <a:p>
            <a:r>
              <a:rPr lang="en-US" sz="1500" dirty="0"/>
              <a:t>YMCA</a:t>
            </a:r>
          </a:p>
          <a:p>
            <a:r>
              <a:rPr lang="en-US" sz="1500" dirty="0"/>
              <a:t>The Arc Of Litchfield County, Inc</a:t>
            </a:r>
          </a:p>
          <a:p>
            <a:r>
              <a:rPr lang="en-US" sz="1500" dirty="0"/>
              <a:t>Connecticut Junior Republic</a:t>
            </a:r>
          </a:p>
          <a:p>
            <a:r>
              <a:rPr lang="en-US" sz="1500" dirty="0"/>
              <a:t>Quest Diagnostics Incorporated</a:t>
            </a:r>
          </a:p>
          <a:p>
            <a:r>
              <a:rPr lang="en-US" sz="1500" dirty="0"/>
              <a:t>State of Connecticut</a:t>
            </a:r>
          </a:p>
          <a:p>
            <a:r>
              <a:rPr lang="en-US" sz="1500" dirty="0"/>
              <a:t>The Devereux Foundation</a:t>
            </a:r>
          </a:p>
          <a:p>
            <a:r>
              <a:rPr lang="en-US" sz="1500" dirty="0"/>
              <a:t>Aldi</a:t>
            </a:r>
          </a:p>
          <a:p>
            <a:r>
              <a:rPr lang="en-US" sz="1500" dirty="0"/>
              <a:t>Community Residences Incorporated</a:t>
            </a:r>
          </a:p>
        </p:txBody>
      </p:sp>
      <p:sp>
        <p:nvSpPr>
          <p:cNvPr id="15" name="Content Placeholder 3"/>
          <p:cNvSpPr txBox="1">
            <a:spLocks/>
          </p:cNvSpPr>
          <p:nvPr/>
        </p:nvSpPr>
        <p:spPr>
          <a:xfrm>
            <a:off x="4555157" y="1121141"/>
            <a:ext cx="3976067" cy="460300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Hartford Healthcare</a:t>
            </a:r>
          </a:p>
          <a:p>
            <a:r>
              <a:rPr lang="en-US" sz="1500" dirty="0"/>
              <a:t>Mohawk Mountain Ski Area Inc</a:t>
            </a:r>
          </a:p>
          <a:p>
            <a:r>
              <a:rPr lang="en-US" sz="1500" dirty="0"/>
              <a:t>United Parcel Service Incorporated</a:t>
            </a:r>
          </a:p>
          <a:p>
            <a:r>
              <a:rPr lang="en-US" sz="1500" dirty="0"/>
              <a:t>Charlotte Hungerford Hospital</a:t>
            </a:r>
          </a:p>
          <a:p>
            <a:r>
              <a:rPr lang="en-US" sz="1500" dirty="0"/>
              <a:t>BJ's Wholesale Club, Inc.</a:t>
            </a:r>
          </a:p>
          <a:p>
            <a:r>
              <a:rPr lang="en-US" sz="1500" dirty="0"/>
              <a:t>Becton Dickinson</a:t>
            </a:r>
          </a:p>
          <a:p>
            <a:r>
              <a:rPr lang="en-US" sz="1500" dirty="0"/>
              <a:t>Community Health Center Association Of Connecticut</a:t>
            </a:r>
          </a:p>
          <a:p>
            <a:r>
              <a:rPr lang="en-US" sz="1500" dirty="0"/>
              <a:t>Amazon</a:t>
            </a:r>
          </a:p>
          <a:p>
            <a:r>
              <a:rPr lang="en-US" sz="1500" dirty="0" err="1"/>
              <a:t>Fuelcell</a:t>
            </a:r>
            <a:r>
              <a:rPr lang="en-US" sz="1500" dirty="0"/>
              <a:t> Energy Inc</a:t>
            </a:r>
          </a:p>
          <a:p>
            <a:r>
              <a:rPr lang="en-US" sz="1500" dirty="0"/>
              <a:t>Petco</a:t>
            </a:r>
          </a:p>
          <a:p>
            <a:r>
              <a:rPr lang="en-US" sz="1500" dirty="0"/>
              <a:t>Roehl Transport</a:t>
            </a:r>
          </a:p>
          <a:p>
            <a:r>
              <a:rPr lang="en-US" sz="1500" dirty="0"/>
              <a:t>Caleres</a:t>
            </a:r>
          </a:p>
          <a:p>
            <a:r>
              <a:rPr lang="en-US" sz="1500" dirty="0"/>
              <a:t>William W. Backus Hospital</a:t>
            </a:r>
          </a:p>
          <a:p>
            <a:r>
              <a:rPr lang="en-US" sz="1500" dirty="0"/>
              <a:t>Compass Group North America</a:t>
            </a:r>
          </a:p>
          <a:p>
            <a:r>
              <a:rPr lang="en-US" sz="1500" dirty="0"/>
              <a:t>Ocean State Job Lot</a:t>
            </a:r>
          </a:p>
          <a:p>
            <a:r>
              <a:rPr lang="en-US" sz="1500" dirty="0"/>
              <a:t>Staples</a:t>
            </a:r>
          </a:p>
          <a:p>
            <a:r>
              <a:rPr lang="en-US" sz="1500" dirty="0" err="1"/>
              <a:t>Symbria</a:t>
            </a:r>
            <a:endParaRPr lang="en-US" sz="1500" dirty="0"/>
          </a:p>
          <a:p>
            <a:r>
              <a:rPr lang="en-US" sz="1500" dirty="0" err="1"/>
              <a:t>Xtramart</a:t>
            </a:r>
            <a:endParaRPr lang="en-US" sz="1500" dirty="0"/>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47</a:t>
            </a:fld>
            <a:endParaRPr lang="en-US" dirty="0"/>
          </a:p>
        </p:txBody>
      </p:sp>
    </p:spTree>
    <p:extLst>
      <p:ext uri="{BB962C8B-B14F-4D97-AF65-F5344CB8AC3E}">
        <p14:creationId xmlns:p14="http://schemas.microsoft.com/office/powerpoint/2010/main" val="14373114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647703" y="-20265"/>
            <a:ext cx="7848599" cy="105649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Torrington LMA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48</a:t>
            </a:fld>
            <a:endParaRPr lang="en-US" dirty="0"/>
          </a:p>
        </p:txBody>
      </p:sp>
      <p:pic>
        <p:nvPicPr>
          <p:cNvPr id="4" name="Picture 3">
            <a:extLst>
              <a:ext uri="{FF2B5EF4-FFF2-40B4-BE49-F238E27FC236}">
                <a16:creationId xmlns:a16="http://schemas.microsoft.com/office/drawing/2014/main" xmlns="" id="{0098383C-29B7-4B11-A66A-148E8B0B57D3}"/>
              </a:ext>
            </a:extLst>
          </p:cNvPr>
          <p:cNvPicPr>
            <a:picLocks noChangeAspect="1"/>
          </p:cNvPicPr>
          <p:nvPr/>
        </p:nvPicPr>
        <p:blipFill>
          <a:blip r:embed="rId2"/>
          <a:stretch>
            <a:fillRect/>
          </a:stretch>
        </p:blipFill>
        <p:spPr>
          <a:xfrm>
            <a:off x="1809750" y="1113005"/>
            <a:ext cx="5524500" cy="5000625"/>
          </a:xfrm>
          <a:prstGeom prst="rect">
            <a:avLst/>
          </a:prstGeom>
        </p:spPr>
      </p:pic>
    </p:spTree>
    <p:extLst>
      <p:ext uri="{BB962C8B-B14F-4D97-AF65-F5344CB8AC3E}">
        <p14:creationId xmlns:p14="http://schemas.microsoft.com/office/powerpoint/2010/main" val="3458415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49</a:t>
            </a:fld>
            <a:endParaRPr lang="en-US" dirty="0"/>
          </a:p>
        </p:txBody>
      </p:sp>
      <p:pic>
        <p:nvPicPr>
          <p:cNvPr id="4" name="Picture 3">
            <a:extLst>
              <a:ext uri="{FF2B5EF4-FFF2-40B4-BE49-F238E27FC236}">
                <a16:creationId xmlns:a16="http://schemas.microsoft.com/office/drawing/2014/main" xmlns="" id="{D837F3D0-5C78-4E9E-9737-F12A93733600}"/>
              </a:ext>
            </a:extLst>
          </p:cNvPr>
          <p:cNvPicPr>
            <a:picLocks noChangeAspect="1"/>
          </p:cNvPicPr>
          <p:nvPr/>
        </p:nvPicPr>
        <p:blipFill>
          <a:blip r:embed="rId2"/>
          <a:stretch>
            <a:fillRect/>
          </a:stretch>
        </p:blipFill>
        <p:spPr>
          <a:xfrm>
            <a:off x="2070656" y="51816"/>
            <a:ext cx="4265072" cy="6125370"/>
          </a:xfrm>
          <a:prstGeom prst="rect">
            <a:avLst/>
          </a:prstGeom>
        </p:spPr>
      </p:pic>
    </p:spTree>
    <p:extLst>
      <p:ext uri="{BB962C8B-B14F-4D97-AF65-F5344CB8AC3E}">
        <p14:creationId xmlns:p14="http://schemas.microsoft.com/office/powerpoint/2010/main" val="1212068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3549" y="24501"/>
            <a:ext cx="8223251" cy="954107"/>
          </a:xfrm>
          <a:prstGeom prst="rect">
            <a:avLst/>
          </a:prstGeom>
        </p:spPr>
        <p:txBody>
          <a:bodyPr wrap="square">
            <a:spAutoFit/>
          </a:bodyPr>
          <a:lstStyle/>
          <a:p>
            <a:pPr algn="ctr"/>
            <a:r>
              <a:rPr lang="en-US" sz="2800" dirty="0"/>
              <a:t>Statewide Weekly New Job Ads </a:t>
            </a:r>
            <a:br>
              <a:rPr lang="en-US" sz="2800" dirty="0"/>
            </a:br>
            <a:endParaRPr lang="en-US" sz="28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
        <p:nvSpPr>
          <p:cNvPr id="5" name="TextBox 4">
            <a:extLst>
              <a:ext uri="{FF2B5EF4-FFF2-40B4-BE49-F238E27FC236}">
                <a16:creationId xmlns:a16="http://schemas.microsoft.com/office/drawing/2014/main" xmlns="" id="{2AD166C1-0F9E-4FD6-9B5A-72EEEAFF7D54}"/>
              </a:ext>
            </a:extLst>
          </p:cNvPr>
          <p:cNvSpPr txBox="1"/>
          <p:nvPr/>
        </p:nvSpPr>
        <p:spPr>
          <a:xfrm>
            <a:off x="1219201" y="969383"/>
            <a:ext cx="6972218" cy="369332"/>
          </a:xfrm>
          <a:prstGeom prst="rect">
            <a:avLst/>
          </a:prstGeom>
          <a:noFill/>
        </p:spPr>
        <p:txBody>
          <a:bodyPr wrap="square" rtlCol="0">
            <a:spAutoFit/>
          </a:bodyPr>
          <a:lstStyle/>
          <a:p>
            <a:r>
              <a:rPr lang="en-US" dirty="0"/>
              <a:t>Weekly New job postings were 4,613 during the week ending 1/16/21.</a:t>
            </a:r>
          </a:p>
        </p:txBody>
      </p:sp>
      <p:graphicFrame>
        <p:nvGraphicFramePr>
          <p:cNvPr id="8" name="Chart 7">
            <a:extLst>
              <a:ext uri="{FF2B5EF4-FFF2-40B4-BE49-F238E27FC236}">
                <a16:creationId xmlns:a16="http://schemas.microsoft.com/office/drawing/2014/main" xmlns="" id="{4C79616D-A443-4B63-9758-982CFACC4971}"/>
              </a:ext>
            </a:extLst>
          </p:cNvPr>
          <p:cNvGraphicFramePr/>
          <p:nvPr>
            <p:extLst>
              <p:ext uri="{D42A27DB-BD31-4B8C-83A1-F6EECF244321}">
                <p14:modId xmlns:p14="http://schemas.microsoft.com/office/powerpoint/2010/main" val="3381909391"/>
              </p:ext>
            </p:extLst>
          </p:nvPr>
        </p:nvGraphicFramePr>
        <p:xfrm>
          <a:off x="819190" y="1671585"/>
          <a:ext cx="7505619" cy="38492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162582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Enfield LMA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50</a:t>
            </a:fld>
            <a:endParaRPr lang="en-US" dirty="0"/>
          </a:p>
        </p:txBody>
      </p:sp>
      <p:pic>
        <p:nvPicPr>
          <p:cNvPr id="3" name="Picture 2">
            <a:extLst>
              <a:ext uri="{FF2B5EF4-FFF2-40B4-BE49-F238E27FC236}">
                <a16:creationId xmlns:a16="http://schemas.microsoft.com/office/drawing/2014/main" xmlns="" id="{F66747FB-AC91-47B4-934D-59E8CEC297EA}"/>
              </a:ext>
            </a:extLst>
          </p:cNvPr>
          <p:cNvPicPr>
            <a:picLocks noChangeAspect="1"/>
          </p:cNvPicPr>
          <p:nvPr/>
        </p:nvPicPr>
        <p:blipFill>
          <a:blip r:embed="rId2"/>
          <a:stretch>
            <a:fillRect/>
          </a:stretch>
        </p:blipFill>
        <p:spPr>
          <a:xfrm>
            <a:off x="2742739" y="1447800"/>
            <a:ext cx="3658522" cy="2800350"/>
          </a:xfrm>
          <a:prstGeom prst="rect">
            <a:avLst/>
          </a:prstGeom>
        </p:spPr>
      </p:pic>
    </p:spTree>
    <p:extLst>
      <p:ext uri="{BB962C8B-B14F-4D97-AF65-F5344CB8AC3E}">
        <p14:creationId xmlns:p14="http://schemas.microsoft.com/office/powerpoint/2010/main" val="9260633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482955" y="2"/>
            <a:ext cx="8178093" cy="98209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Enfield LMA Employers            </a:t>
            </a:r>
          </a:p>
          <a:p>
            <a:r>
              <a:rPr lang="en-US" sz="3200" dirty="0"/>
              <a:t>with the Most Job Ads</a:t>
            </a:r>
          </a:p>
        </p:txBody>
      </p:sp>
      <p:sp>
        <p:nvSpPr>
          <p:cNvPr id="14" name="Content Placeholder 2"/>
          <p:cNvSpPr txBox="1">
            <a:spLocks/>
          </p:cNvSpPr>
          <p:nvPr/>
        </p:nvSpPr>
        <p:spPr>
          <a:xfrm>
            <a:off x="945160" y="978569"/>
            <a:ext cx="3657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Raytheon</a:t>
            </a:r>
          </a:p>
          <a:p>
            <a:r>
              <a:rPr lang="en-US" sz="1500" dirty="0"/>
              <a:t>Advance Auto Parts Incorporated</a:t>
            </a:r>
          </a:p>
          <a:p>
            <a:r>
              <a:rPr lang="en-US" sz="1500" dirty="0"/>
              <a:t>State of Connecticut</a:t>
            </a:r>
          </a:p>
          <a:p>
            <a:r>
              <a:rPr lang="en-US" sz="1500" dirty="0"/>
              <a:t>The Home Depot Incorporated</a:t>
            </a:r>
          </a:p>
          <a:p>
            <a:r>
              <a:rPr lang="en-US" sz="1500" dirty="0"/>
              <a:t>CVS Health</a:t>
            </a:r>
          </a:p>
          <a:p>
            <a:r>
              <a:rPr lang="en-US" sz="1500" dirty="0"/>
              <a:t>Allied Community Services</a:t>
            </a:r>
          </a:p>
          <a:p>
            <a:r>
              <a:rPr lang="en-US" sz="1500" dirty="0"/>
              <a:t>United Parcel Service Incorporated</a:t>
            </a:r>
          </a:p>
          <a:p>
            <a:r>
              <a:rPr lang="en-US" sz="1500" dirty="0" err="1"/>
              <a:t>Chr</a:t>
            </a:r>
            <a:endParaRPr lang="en-US" sz="1500" dirty="0"/>
          </a:p>
          <a:p>
            <a:r>
              <a:rPr lang="en-US" sz="1500" dirty="0"/>
              <a:t>Pinnacle Logistics</a:t>
            </a:r>
          </a:p>
          <a:p>
            <a:r>
              <a:rPr lang="en-US" sz="1500" dirty="0"/>
              <a:t>Allied Community Services Incorporated</a:t>
            </a:r>
          </a:p>
          <a:p>
            <a:r>
              <a:rPr lang="en-US" sz="1500" dirty="0"/>
              <a:t>Petco</a:t>
            </a:r>
          </a:p>
          <a:p>
            <a:r>
              <a:rPr lang="en-US" sz="1500" dirty="0"/>
              <a:t>Enfield School District</a:t>
            </a:r>
          </a:p>
          <a:p>
            <a:r>
              <a:rPr lang="en-US" sz="1500" dirty="0" err="1"/>
              <a:t>Physicianone</a:t>
            </a:r>
            <a:r>
              <a:rPr lang="en-US" sz="1500" dirty="0"/>
              <a:t> Urgent Care</a:t>
            </a:r>
          </a:p>
          <a:p>
            <a:r>
              <a:rPr lang="en-US" sz="1500" dirty="0"/>
              <a:t>Specialty Printing</a:t>
            </a:r>
          </a:p>
          <a:p>
            <a:r>
              <a:rPr lang="en-US" sz="1500" dirty="0" err="1"/>
              <a:t>Vinfen</a:t>
            </a:r>
            <a:endParaRPr lang="en-US" sz="1500" dirty="0"/>
          </a:p>
          <a:p>
            <a:r>
              <a:rPr lang="en-US" sz="1500" dirty="0" err="1"/>
              <a:t>Gpm</a:t>
            </a:r>
            <a:r>
              <a:rPr lang="en-US" sz="1500" dirty="0"/>
              <a:t> Investments </a:t>
            </a:r>
            <a:r>
              <a:rPr lang="en-US" sz="1500" dirty="0" err="1"/>
              <a:t>Llc</a:t>
            </a:r>
            <a:endParaRPr lang="en-US" sz="1500" dirty="0"/>
          </a:p>
          <a:p>
            <a:r>
              <a:rPr lang="en-US" sz="1500" dirty="0"/>
              <a:t>Aldi</a:t>
            </a:r>
          </a:p>
          <a:p>
            <a:r>
              <a:rPr lang="en-US" sz="1500" dirty="0"/>
              <a:t>Asplundh Tree Expert</a:t>
            </a:r>
          </a:p>
          <a:p>
            <a:r>
              <a:rPr lang="en-US" sz="1500" dirty="0"/>
              <a:t>Collins Aerospace</a:t>
            </a:r>
          </a:p>
        </p:txBody>
      </p:sp>
      <p:sp>
        <p:nvSpPr>
          <p:cNvPr id="15" name="Content Placeholder 3"/>
          <p:cNvSpPr txBox="1">
            <a:spLocks/>
          </p:cNvSpPr>
          <p:nvPr/>
        </p:nvSpPr>
        <p:spPr>
          <a:xfrm>
            <a:off x="4876800" y="982093"/>
            <a:ext cx="3657599" cy="399340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C&amp;S Wholesale Grocers</a:t>
            </a:r>
          </a:p>
          <a:p>
            <a:r>
              <a:rPr lang="en-US" sz="1500" dirty="0"/>
              <a:t>Es3 </a:t>
            </a:r>
            <a:r>
              <a:rPr lang="en-US" sz="1500" dirty="0" err="1"/>
              <a:t>Llc</a:t>
            </a:r>
            <a:endParaRPr lang="en-US" sz="1500" dirty="0"/>
          </a:p>
          <a:p>
            <a:r>
              <a:rPr lang="en-US" sz="1500" dirty="0"/>
              <a:t>The Lego Group</a:t>
            </a:r>
          </a:p>
          <a:p>
            <a:r>
              <a:rPr lang="en-US" sz="1500" dirty="0"/>
              <a:t>Gandara Center</a:t>
            </a:r>
          </a:p>
          <a:p>
            <a:r>
              <a:rPr lang="en-US" sz="1500" dirty="0"/>
              <a:t>FedEx</a:t>
            </a:r>
          </a:p>
          <a:p>
            <a:r>
              <a:rPr lang="en-US" sz="1500" dirty="0"/>
              <a:t>Community Health Resources</a:t>
            </a:r>
          </a:p>
          <a:p>
            <a:r>
              <a:rPr lang="en-US" sz="1500" dirty="0"/>
              <a:t>Enterprise Rent-A-Car</a:t>
            </a:r>
          </a:p>
          <a:p>
            <a:r>
              <a:rPr lang="en-US" sz="1500" dirty="0"/>
              <a:t>Massachusetts Mutual Life Insurance</a:t>
            </a:r>
          </a:p>
          <a:p>
            <a:r>
              <a:rPr lang="en-US" sz="1500" dirty="0"/>
              <a:t>Staples</a:t>
            </a:r>
          </a:p>
          <a:p>
            <a:r>
              <a:rPr lang="en-US" sz="1500" dirty="0"/>
              <a:t>Allied Universal</a:t>
            </a:r>
          </a:p>
          <a:p>
            <a:r>
              <a:rPr lang="en-US" sz="1500" dirty="0"/>
              <a:t>Reyes Holdings</a:t>
            </a:r>
          </a:p>
          <a:p>
            <a:r>
              <a:rPr lang="en-US" sz="1500" dirty="0"/>
              <a:t>Eppendorf</a:t>
            </a:r>
          </a:p>
          <a:p>
            <a:r>
              <a:rPr lang="en-US" sz="1500" dirty="0"/>
              <a:t>Safeguard Security</a:t>
            </a:r>
          </a:p>
          <a:p>
            <a:r>
              <a:rPr lang="en-US" sz="1500" dirty="0"/>
              <a:t>TJX Companies, Inc.</a:t>
            </a:r>
          </a:p>
          <a:p>
            <a:r>
              <a:rPr lang="en-US" sz="1500" dirty="0"/>
              <a:t>Walgreens Boots Alliance Inc</a:t>
            </a:r>
          </a:p>
          <a:p>
            <a:r>
              <a:rPr lang="en-US" sz="1500" dirty="0"/>
              <a:t>Serta Incorporated</a:t>
            </a:r>
          </a:p>
          <a:p>
            <a:r>
              <a:rPr lang="en-US" sz="1500" dirty="0"/>
              <a:t>Ashley Furniture</a:t>
            </a:r>
          </a:p>
          <a:p>
            <a:r>
              <a:rPr lang="en-US" sz="1500" dirty="0"/>
              <a:t>Cantina Hospitality </a:t>
            </a:r>
            <a:r>
              <a:rPr lang="en-US" sz="1500" dirty="0" err="1"/>
              <a:t>Llc</a:t>
            </a:r>
            <a:endParaRPr lang="en-US" sz="1500" dirty="0"/>
          </a:p>
          <a:p>
            <a:r>
              <a:rPr lang="en-US" sz="1500" dirty="0" err="1"/>
              <a:t>Healthtrax</a:t>
            </a:r>
            <a:r>
              <a:rPr lang="en-US" sz="1500" dirty="0"/>
              <a:t> Fitness Wellness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51</a:t>
            </a:fld>
            <a:endParaRPr lang="en-US" dirty="0"/>
          </a:p>
        </p:txBody>
      </p:sp>
    </p:spTree>
    <p:extLst>
      <p:ext uri="{BB962C8B-B14F-4D97-AF65-F5344CB8AC3E}">
        <p14:creationId xmlns:p14="http://schemas.microsoft.com/office/powerpoint/2010/main" val="5280177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612778" y="2"/>
            <a:ext cx="7918449"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Enfield LMA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52</a:t>
            </a:fld>
            <a:endParaRPr lang="en-US" dirty="0"/>
          </a:p>
        </p:txBody>
      </p:sp>
      <p:pic>
        <p:nvPicPr>
          <p:cNvPr id="4" name="Picture 3">
            <a:extLst>
              <a:ext uri="{FF2B5EF4-FFF2-40B4-BE49-F238E27FC236}">
                <a16:creationId xmlns:a16="http://schemas.microsoft.com/office/drawing/2014/main" xmlns="" id="{FF736A22-8FFA-4FBB-BCE2-9FB69DE1BFCB}"/>
              </a:ext>
            </a:extLst>
          </p:cNvPr>
          <p:cNvPicPr>
            <a:picLocks noChangeAspect="1"/>
          </p:cNvPicPr>
          <p:nvPr/>
        </p:nvPicPr>
        <p:blipFill>
          <a:blip r:embed="rId2"/>
          <a:stretch>
            <a:fillRect/>
          </a:stretch>
        </p:blipFill>
        <p:spPr>
          <a:xfrm>
            <a:off x="1547130" y="1169981"/>
            <a:ext cx="5312123" cy="5136031"/>
          </a:xfrm>
          <a:prstGeom prst="rect">
            <a:avLst/>
          </a:prstGeom>
        </p:spPr>
      </p:pic>
    </p:spTree>
    <p:extLst>
      <p:ext uri="{BB962C8B-B14F-4D97-AF65-F5344CB8AC3E}">
        <p14:creationId xmlns:p14="http://schemas.microsoft.com/office/powerpoint/2010/main" val="33585231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222708" y="0"/>
            <a:ext cx="8763000" cy="6016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200" dirty="0"/>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53</a:t>
            </a:fld>
            <a:endParaRPr lang="en-US" dirty="0"/>
          </a:p>
        </p:txBody>
      </p:sp>
      <p:pic>
        <p:nvPicPr>
          <p:cNvPr id="4" name="Picture 3">
            <a:extLst>
              <a:ext uri="{FF2B5EF4-FFF2-40B4-BE49-F238E27FC236}">
                <a16:creationId xmlns:a16="http://schemas.microsoft.com/office/drawing/2014/main" xmlns="" id="{B215813E-04A4-41CD-B635-10FBD9BCAAB4}"/>
              </a:ext>
            </a:extLst>
          </p:cNvPr>
          <p:cNvPicPr>
            <a:picLocks noChangeAspect="1"/>
          </p:cNvPicPr>
          <p:nvPr/>
        </p:nvPicPr>
        <p:blipFill>
          <a:blip r:embed="rId2"/>
          <a:stretch>
            <a:fillRect/>
          </a:stretch>
        </p:blipFill>
        <p:spPr>
          <a:xfrm>
            <a:off x="2598614" y="297104"/>
            <a:ext cx="4011187" cy="5892139"/>
          </a:xfrm>
          <a:prstGeom prst="rect">
            <a:avLst/>
          </a:prstGeom>
        </p:spPr>
      </p:pic>
    </p:spTree>
    <p:extLst>
      <p:ext uri="{BB962C8B-B14F-4D97-AF65-F5344CB8AC3E}">
        <p14:creationId xmlns:p14="http://schemas.microsoft.com/office/powerpoint/2010/main" val="12120687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Danielson LMA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54</a:t>
            </a:fld>
            <a:endParaRPr lang="en-US" dirty="0">
              <a:solidFill>
                <a:schemeClr val="tx2"/>
              </a:solidFill>
            </a:endParaRPr>
          </a:p>
        </p:txBody>
      </p:sp>
      <p:pic>
        <p:nvPicPr>
          <p:cNvPr id="3" name="Picture 2">
            <a:extLst>
              <a:ext uri="{FF2B5EF4-FFF2-40B4-BE49-F238E27FC236}">
                <a16:creationId xmlns:a16="http://schemas.microsoft.com/office/drawing/2014/main" xmlns="" id="{394AE0AC-1E67-4D30-8B04-43B6283EB231}"/>
              </a:ext>
            </a:extLst>
          </p:cNvPr>
          <p:cNvPicPr>
            <a:picLocks noChangeAspect="1"/>
          </p:cNvPicPr>
          <p:nvPr/>
        </p:nvPicPr>
        <p:blipFill>
          <a:blip r:embed="rId2"/>
          <a:stretch>
            <a:fillRect/>
          </a:stretch>
        </p:blipFill>
        <p:spPr>
          <a:xfrm>
            <a:off x="3335083" y="1241511"/>
            <a:ext cx="2473833" cy="4044807"/>
          </a:xfrm>
          <a:prstGeom prst="rect">
            <a:avLst/>
          </a:prstGeom>
        </p:spPr>
      </p:pic>
    </p:spTree>
    <p:extLst>
      <p:ext uri="{BB962C8B-B14F-4D97-AF65-F5344CB8AC3E}">
        <p14:creationId xmlns:p14="http://schemas.microsoft.com/office/powerpoint/2010/main" val="30984061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609600" y="2732"/>
            <a:ext cx="79248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Danielson-Northeast LMA Employers            </a:t>
            </a:r>
          </a:p>
          <a:p>
            <a:r>
              <a:rPr lang="en-US" sz="3200" dirty="0"/>
              <a:t>with the Most Job Ads</a:t>
            </a:r>
          </a:p>
        </p:txBody>
      </p:sp>
      <p:sp>
        <p:nvSpPr>
          <p:cNvPr id="14" name="Content Placeholder 2"/>
          <p:cNvSpPr txBox="1">
            <a:spLocks/>
          </p:cNvSpPr>
          <p:nvPr/>
        </p:nvSpPr>
        <p:spPr>
          <a:xfrm>
            <a:off x="914401" y="1069118"/>
            <a:ext cx="3657599" cy="4518927"/>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Day Kimball Healthcare</a:t>
            </a:r>
          </a:p>
          <a:p>
            <a:r>
              <a:rPr lang="en-US" sz="1500" dirty="0"/>
              <a:t>Lowe's Companies, Inc</a:t>
            </a:r>
          </a:p>
          <a:p>
            <a:r>
              <a:rPr lang="en-US" sz="1500" dirty="0"/>
              <a:t>Advance Auto Parts Incorporated</a:t>
            </a:r>
          </a:p>
          <a:p>
            <a:r>
              <a:rPr lang="en-US" sz="1500" dirty="0"/>
              <a:t>Morgan Corporation</a:t>
            </a:r>
          </a:p>
          <a:p>
            <a:r>
              <a:rPr lang="en-US" sz="1500" dirty="0"/>
              <a:t>United Parcel Service Incorporated</a:t>
            </a:r>
          </a:p>
          <a:p>
            <a:r>
              <a:rPr lang="en-US" sz="1500" dirty="0"/>
              <a:t>Asplundh Tree Expert</a:t>
            </a:r>
          </a:p>
          <a:p>
            <a:r>
              <a:rPr lang="en-US" sz="1500" dirty="0"/>
              <a:t>Generations Family Health Center</a:t>
            </a:r>
          </a:p>
          <a:p>
            <a:r>
              <a:rPr lang="en-US" sz="1500" dirty="0" err="1"/>
              <a:t>Dattco</a:t>
            </a:r>
            <a:r>
              <a:rPr lang="en-US" sz="1500" dirty="0"/>
              <a:t> Travel</a:t>
            </a:r>
          </a:p>
          <a:p>
            <a:r>
              <a:rPr lang="en-US" sz="1500" dirty="0"/>
              <a:t>Rodriguez</a:t>
            </a:r>
          </a:p>
          <a:p>
            <a:r>
              <a:rPr lang="en-US" sz="1500" dirty="0"/>
              <a:t>Danaher Corporation</a:t>
            </a:r>
          </a:p>
          <a:p>
            <a:r>
              <a:rPr lang="en-US" sz="1500" dirty="0"/>
              <a:t>Pomfret School</a:t>
            </a:r>
          </a:p>
          <a:p>
            <a:r>
              <a:rPr lang="en-US" sz="1500" dirty="0"/>
              <a:t>United Services Incorporated</a:t>
            </a:r>
          </a:p>
          <a:p>
            <a:r>
              <a:rPr lang="en-US" sz="1500" dirty="0"/>
              <a:t>Capstone Logistics Group</a:t>
            </a:r>
          </a:p>
          <a:p>
            <a:r>
              <a:rPr lang="en-US" sz="1500" dirty="0"/>
              <a:t>Companions Homemakers Incorporated</a:t>
            </a:r>
          </a:p>
          <a:p>
            <a:r>
              <a:rPr lang="en-US" sz="1500" dirty="0"/>
              <a:t>Sterling Community School</a:t>
            </a:r>
          </a:p>
          <a:p>
            <a:r>
              <a:rPr lang="en-US" sz="1500" dirty="0"/>
              <a:t>Autism Learning Partners</a:t>
            </a:r>
          </a:p>
          <a:p>
            <a:r>
              <a:rPr lang="en-US" sz="1500" dirty="0"/>
              <a:t>Community Residences Incorporated</a:t>
            </a:r>
          </a:p>
          <a:p>
            <a:r>
              <a:rPr lang="en-US" sz="1500" dirty="0"/>
              <a:t>Mars Incorporated</a:t>
            </a:r>
          </a:p>
          <a:p>
            <a:r>
              <a:rPr lang="en-US" sz="1500" dirty="0"/>
              <a:t>Oxford Home Care</a:t>
            </a:r>
          </a:p>
        </p:txBody>
      </p:sp>
      <p:sp>
        <p:nvSpPr>
          <p:cNvPr id="15" name="Content Placeholder 3"/>
          <p:cNvSpPr txBox="1">
            <a:spLocks/>
          </p:cNvSpPr>
          <p:nvPr/>
        </p:nvSpPr>
        <p:spPr>
          <a:xfrm>
            <a:off x="4572000" y="1083199"/>
            <a:ext cx="3632905" cy="460027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Staples</a:t>
            </a:r>
          </a:p>
          <a:p>
            <a:r>
              <a:rPr lang="en-US" sz="1500" dirty="0"/>
              <a:t>Quality Homemakers Incorporated</a:t>
            </a:r>
          </a:p>
          <a:p>
            <a:r>
              <a:rPr lang="en-US" sz="1500" dirty="0"/>
              <a:t>CVS Health</a:t>
            </a:r>
          </a:p>
          <a:p>
            <a:r>
              <a:rPr lang="en-US" sz="1500" dirty="0"/>
              <a:t>Sonoco Products Company</a:t>
            </a:r>
          </a:p>
          <a:p>
            <a:r>
              <a:rPr lang="en-US" sz="1500" dirty="0"/>
              <a:t>Utilities Service</a:t>
            </a:r>
          </a:p>
          <a:p>
            <a:r>
              <a:rPr lang="en-US" sz="1500" dirty="0"/>
              <a:t>Sonoco Works</a:t>
            </a:r>
          </a:p>
          <a:p>
            <a:r>
              <a:rPr lang="en-US" sz="1500" dirty="0"/>
              <a:t>Hampton</a:t>
            </a:r>
          </a:p>
          <a:p>
            <a:r>
              <a:rPr lang="en-US" sz="1500" dirty="0"/>
              <a:t>Compass Group North America</a:t>
            </a:r>
          </a:p>
          <a:p>
            <a:r>
              <a:rPr lang="en-US" sz="1500" dirty="0"/>
              <a:t>Hartford Healthcare</a:t>
            </a:r>
          </a:p>
          <a:p>
            <a:r>
              <a:rPr lang="en-US" sz="1500" dirty="0"/>
              <a:t>State of Connecticut</a:t>
            </a:r>
          </a:p>
          <a:p>
            <a:r>
              <a:rPr lang="en-US" sz="1500" dirty="0"/>
              <a:t>Asplundh Tree Expert Company</a:t>
            </a:r>
          </a:p>
          <a:p>
            <a:r>
              <a:rPr lang="en-US" sz="1500" dirty="0"/>
              <a:t>Citizens</a:t>
            </a:r>
          </a:p>
          <a:p>
            <a:r>
              <a:rPr lang="en-US" sz="1500" dirty="0"/>
              <a:t>Rogers Corporation</a:t>
            </a:r>
          </a:p>
          <a:p>
            <a:r>
              <a:rPr lang="en-US" sz="1500" dirty="0"/>
              <a:t>Thornfield Hall</a:t>
            </a:r>
          </a:p>
          <a:p>
            <a:r>
              <a:rPr lang="en-US" sz="1500" dirty="0" err="1"/>
              <a:t>Aveanna</a:t>
            </a:r>
            <a:endParaRPr lang="en-US" sz="1500" dirty="0"/>
          </a:p>
          <a:p>
            <a:r>
              <a:rPr lang="en-US" sz="1500" dirty="0"/>
              <a:t>Foster Company</a:t>
            </a:r>
          </a:p>
          <a:p>
            <a:r>
              <a:rPr lang="en-US" sz="1500" dirty="0"/>
              <a:t>Mattress Firm</a:t>
            </a:r>
          </a:p>
          <a:p>
            <a:r>
              <a:rPr lang="en-US" sz="1500" dirty="0"/>
              <a:t>Roehl Transport</a:t>
            </a:r>
          </a:p>
          <a:p>
            <a:r>
              <a:rPr lang="en-US" sz="1500" dirty="0" err="1"/>
              <a:t>Whitcraft</a:t>
            </a:r>
            <a:r>
              <a:rPr lang="en-US" sz="1500" dirty="0"/>
              <a:t> Company</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55</a:t>
            </a:fld>
            <a:endParaRPr lang="en-US" dirty="0">
              <a:solidFill>
                <a:schemeClr val="tx2"/>
              </a:solidFill>
            </a:endParaRPr>
          </a:p>
        </p:txBody>
      </p:sp>
    </p:spTree>
    <p:extLst>
      <p:ext uri="{BB962C8B-B14F-4D97-AF65-F5344CB8AC3E}">
        <p14:creationId xmlns:p14="http://schemas.microsoft.com/office/powerpoint/2010/main" val="5280177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600306" y="2"/>
            <a:ext cx="7918449"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Danielson-Northeast LMA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56</a:t>
            </a:fld>
            <a:endParaRPr lang="en-US" dirty="0"/>
          </a:p>
        </p:txBody>
      </p:sp>
      <p:pic>
        <p:nvPicPr>
          <p:cNvPr id="5" name="Picture 4">
            <a:extLst>
              <a:ext uri="{FF2B5EF4-FFF2-40B4-BE49-F238E27FC236}">
                <a16:creationId xmlns:a16="http://schemas.microsoft.com/office/drawing/2014/main" xmlns="" id="{4E0362F0-2710-4F6C-8993-364044A4A769}"/>
              </a:ext>
            </a:extLst>
          </p:cNvPr>
          <p:cNvPicPr>
            <a:picLocks noChangeAspect="1"/>
          </p:cNvPicPr>
          <p:nvPr/>
        </p:nvPicPr>
        <p:blipFill>
          <a:blip r:embed="rId2"/>
          <a:stretch>
            <a:fillRect/>
          </a:stretch>
        </p:blipFill>
        <p:spPr>
          <a:xfrm>
            <a:off x="2244955" y="1201168"/>
            <a:ext cx="4629150" cy="5000625"/>
          </a:xfrm>
          <a:prstGeom prst="rect">
            <a:avLst/>
          </a:prstGeom>
        </p:spPr>
      </p:pic>
    </p:spTree>
    <p:extLst>
      <p:ext uri="{BB962C8B-B14F-4D97-AF65-F5344CB8AC3E}">
        <p14:creationId xmlns:p14="http://schemas.microsoft.com/office/powerpoint/2010/main" val="33585231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a:t>
            </a:r>
            <a:br>
              <a:rPr lang="en-US" dirty="0">
                <a:solidFill>
                  <a:schemeClr val="tx1"/>
                </a:solidFill>
              </a:rPr>
            </a:br>
            <a:r>
              <a:rPr lang="en-US" dirty="0">
                <a:solidFill>
                  <a:schemeClr val="tx1"/>
                </a:solidFill>
              </a:rPr>
              <a:t>Matthew Krzyzek in the Office of Research at the Department of Labor.</a:t>
            </a:r>
          </a:p>
          <a:p>
            <a:r>
              <a:rPr lang="en-US" dirty="0">
                <a:solidFill>
                  <a:schemeClr val="tx1"/>
                </a:solidFill>
              </a:rPr>
              <a:t>(860) 263-6287</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57</a:t>
            </a:fld>
            <a:endParaRPr lang="en-US" dirty="0">
              <a:solidFill>
                <a:schemeClr val="tx2"/>
              </a:solidFill>
            </a:endParaRPr>
          </a:p>
        </p:txBody>
      </p:sp>
    </p:spTree>
    <p:extLst>
      <p:ext uri="{BB962C8B-B14F-4D97-AF65-F5344CB8AC3E}">
        <p14:creationId xmlns:p14="http://schemas.microsoft.com/office/powerpoint/2010/main" val="4017570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6</a:t>
            </a:fld>
            <a:endParaRPr lang="en-US" dirty="0"/>
          </a:p>
        </p:txBody>
      </p:sp>
      <p:pic>
        <p:nvPicPr>
          <p:cNvPr id="3" name="Picture 2">
            <a:extLst>
              <a:ext uri="{FF2B5EF4-FFF2-40B4-BE49-F238E27FC236}">
                <a16:creationId xmlns:a16="http://schemas.microsoft.com/office/drawing/2014/main" xmlns="" id="{BA355ADF-617C-490F-A3F4-AB7F6557B3E8}"/>
              </a:ext>
            </a:extLst>
          </p:cNvPr>
          <p:cNvPicPr>
            <a:picLocks noChangeAspect="1"/>
          </p:cNvPicPr>
          <p:nvPr/>
        </p:nvPicPr>
        <p:blipFill>
          <a:blip r:embed="rId2"/>
          <a:stretch>
            <a:fillRect/>
          </a:stretch>
        </p:blipFill>
        <p:spPr>
          <a:xfrm>
            <a:off x="530750" y="764977"/>
            <a:ext cx="8082500" cy="5390733"/>
          </a:xfrm>
          <a:prstGeom prst="rect">
            <a:avLst/>
          </a:prstGeom>
        </p:spPr>
      </p:pic>
      <p:sp>
        <p:nvSpPr>
          <p:cNvPr id="8" name="TextBox 7">
            <a:extLst>
              <a:ext uri="{FF2B5EF4-FFF2-40B4-BE49-F238E27FC236}">
                <a16:creationId xmlns:a16="http://schemas.microsoft.com/office/drawing/2014/main" xmlns="" id="{483C6CB2-71DB-4F2E-BCA6-8C1EBDB9AE4E}"/>
              </a:ext>
            </a:extLst>
          </p:cNvPr>
          <p:cNvSpPr txBox="1"/>
          <p:nvPr/>
        </p:nvSpPr>
        <p:spPr>
          <a:xfrm>
            <a:off x="457200" y="427839"/>
            <a:ext cx="6972218" cy="307777"/>
          </a:xfrm>
          <a:prstGeom prst="rect">
            <a:avLst/>
          </a:prstGeom>
          <a:noFill/>
        </p:spPr>
        <p:txBody>
          <a:bodyPr wrap="square" rtlCol="0">
            <a:spAutoFit/>
          </a:bodyPr>
          <a:lstStyle/>
          <a:p>
            <a:r>
              <a:rPr lang="en-US" sz="1400" b="1" dirty="0"/>
              <a:t>HWOL New Weekly Industry Job Ads – CT Statewide</a:t>
            </a:r>
          </a:p>
        </p:txBody>
      </p:sp>
    </p:spTree>
    <p:extLst>
      <p:ext uri="{BB962C8B-B14F-4D97-AF65-F5344CB8AC3E}">
        <p14:creationId xmlns:p14="http://schemas.microsoft.com/office/powerpoint/2010/main" val="3951413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7</a:t>
            </a:fld>
            <a:endParaRPr lang="en-US" dirty="0"/>
          </a:p>
        </p:txBody>
      </p:sp>
      <p:pic>
        <p:nvPicPr>
          <p:cNvPr id="3" name="Picture 2">
            <a:extLst>
              <a:ext uri="{FF2B5EF4-FFF2-40B4-BE49-F238E27FC236}">
                <a16:creationId xmlns:a16="http://schemas.microsoft.com/office/drawing/2014/main" xmlns="" id="{C1D6AD95-3E4F-49A8-81E8-190AFB20B548}"/>
              </a:ext>
            </a:extLst>
          </p:cNvPr>
          <p:cNvPicPr>
            <a:picLocks noChangeAspect="1"/>
          </p:cNvPicPr>
          <p:nvPr/>
        </p:nvPicPr>
        <p:blipFill>
          <a:blip r:embed="rId2"/>
          <a:stretch>
            <a:fillRect/>
          </a:stretch>
        </p:blipFill>
        <p:spPr>
          <a:xfrm>
            <a:off x="857772" y="363647"/>
            <a:ext cx="7428456" cy="5973193"/>
          </a:xfrm>
          <a:prstGeom prst="rect">
            <a:avLst/>
          </a:prstGeom>
        </p:spPr>
      </p:pic>
    </p:spTree>
    <p:extLst>
      <p:ext uri="{BB962C8B-B14F-4D97-AF65-F5344CB8AC3E}">
        <p14:creationId xmlns:p14="http://schemas.microsoft.com/office/powerpoint/2010/main" val="2922643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8</a:t>
            </a:fld>
            <a:endParaRPr lang="en-US" dirty="0"/>
          </a:p>
        </p:txBody>
      </p:sp>
      <p:sp>
        <p:nvSpPr>
          <p:cNvPr id="8" name="TextBox 7">
            <a:extLst>
              <a:ext uri="{FF2B5EF4-FFF2-40B4-BE49-F238E27FC236}">
                <a16:creationId xmlns:a16="http://schemas.microsoft.com/office/drawing/2014/main" xmlns="" id="{7AD18039-914E-49AE-8B90-6755307A749F}"/>
              </a:ext>
            </a:extLst>
          </p:cNvPr>
          <p:cNvSpPr txBox="1"/>
          <p:nvPr/>
        </p:nvSpPr>
        <p:spPr>
          <a:xfrm>
            <a:off x="2241331" y="33413"/>
            <a:ext cx="4661338" cy="392159"/>
          </a:xfrm>
          <a:prstGeom prst="rect">
            <a:avLst/>
          </a:prstGeom>
          <a:noFill/>
        </p:spPr>
        <p:txBody>
          <a:bodyPr wrap="square">
            <a:spAutoFit/>
          </a:bodyPr>
          <a:lstStyle/>
          <a:p>
            <a:pPr marL="0" marR="0" algn="ctr">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Employers with the Most New Job Postings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xmlns="" id="{C8C4E137-FA4A-4E1B-B923-8576D02E37EA}"/>
              </a:ext>
            </a:extLst>
          </p:cNvPr>
          <p:cNvPicPr>
            <a:picLocks noChangeAspect="1"/>
          </p:cNvPicPr>
          <p:nvPr/>
        </p:nvPicPr>
        <p:blipFill>
          <a:blip r:embed="rId2"/>
          <a:stretch>
            <a:fillRect/>
          </a:stretch>
        </p:blipFill>
        <p:spPr>
          <a:xfrm>
            <a:off x="1943100" y="398308"/>
            <a:ext cx="5257800" cy="5723592"/>
          </a:xfrm>
          <a:prstGeom prst="rect">
            <a:avLst/>
          </a:prstGeom>
        </p:spPr>
      </p:pic>
    </p:spTree>
    <p:extLst>
      <p:ext uri="{BB962C8B-B14F-4D97-AF65-F5344CB8AC3E}">
        <p14:creationId xmlns:p14="http://schemas.microsoft.com/office/powerpoint/2010/main" val="1181566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1166" y="296295"/>
            <a:ext cx="6561668" cy="2123658"/>
          </a:xfrm>
          <a:prstGeom prst="rect">
            <a:avLst/>
          </a:prstGeom>
        </p:spPr>
        <p:txBody>
          <a:bodyPr wrap="none">
            <a:spAutoFit/>
          </a:bodyPr>
          <a:lstStyle/>
          <a:p>
            <a:r>
              <a:rPr lang="en-US" sz="4400" dirty="0"/>
              <a:t>Monthly HWOL Information</a:t>
            </a:r>
            <a:br>
              <a:rPr lang="en-US" sz="4400" dirty="0"/>
            </a:br>
            <a:r>
              <a:rPr lang="en-US" sz="4400" dirty="0"/>
              <a:t/>
            </a: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304803" y="1442831"/>
            <a:ext cx="8534399" cy="2739211"/>
          </a:xfrm>
          <a:prstGeom prst="rect">
            <a:avLst/>
          </a:prstGeom>
          <a:noFill/>
        </p:spPr>
        <p:txBody>
          <a:bodyPr wrap="square" rtlCol="0">
            <a:spAutoFit/>
          </a:bodyPr>
          <a:lstStyle/>
          <a:p>
            <a:r>
              <a:rPr lang="en-US" sz="1900" dirty="0"/>
              <a:t>The following pages contain HWOL monthly data for December 2020.  </a:t>
            </a:r>
            <a:br>
              <a:rPr lang="en-US" sz="1900" dirty="0"/>
            </a:br>
            <a:r>
              <a:rPr lang="en-US" sz="1900" dirty="0"/>
              <a:t/>
            </a:r>
            <a:br>
              <a:rPr lang="en-US" sz="1900" dirty="0"/>
            </a:br>
            <a:r>
              <a:rPr lang="en-US" sz="1900" dirty="0"/>
              <a:t>This includes job posting from when Covid-19 shutdowns impacted many sectors of the Connecticut labor market.  </a:t>
            </a:r>
            <a:br>
              <a:rPr lang="en-US" sz="1900" dirty="0"/>
            </a:br>
            <a:r>
              <a:rPr lang="en-US" sz="1900" dirty="0"/>
              <a:t/>
            </a:r>
            <a:br>
              <a:rPr lang="en-US" sz="1900" dirty="0"/>
            </a:br>
            <a:r>
              <a:rPr lang="en-US" sz="1900" dirty="0"/>
              <a:t>Monthly and weekly job ad information can be found here:</a:t>
            </a:r>
            <a:br>
              <a:rPr lang="en-US" sz="1900" dirty="0"/>
            </a:br>
            <a:r>
              <a:rPr lang="en-US" sz="2000" dirty="0">
                <a:hlinkClick r:id="rId2"/>
              </a:rPr>
              <a:t>https://www1.ctdol.state.ct.us/lmi/HWOL.asp</a:t>
            </a:r>
            <a:r>
              <a:rPr lang="en-US" sz="1900" dirty="0"/>
              <a:t/>
            </a:r>
            <a:br>
              <a:rPr lang="en-US" sz="1900" dirty="0"/>
            </a:br>
            <a:r>
              <a:rPr lang="en-US" sz="1900" dirty="0"/>
              <a:t/>
            </a:r>
            <a:br>
              <a:rPr lang="en-US" sz="1900" dirty="0"/>
            </a:br>
            <a:endParaRPr lang="en-US" sz="19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9</a:t>
            </a:fld>
            <a:endParaRPr lang="en-US" dirty="0"/>
          </a:p>
        </p:txBody>
      </p:sp>
    </p:spTree>
    <p:extLst>
      <p:ext uri="{BB962C8B-B14F-4D97-AF65-F5344CB8AC3E}">
        <p14:creationId xmlns:p14="http://schemas.microsoft.com/office/powerpoint/2010/main" val="9641336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35521</TotalTime>
  <Words>2047</Words>
  <Application>Microsoft Office PowerPoint</Application>
  <PresentationFormat>On-screen Show (4:3)</PresentationFormat>
  <Paragraphs>607</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Todd Bentsen</cp:lastModifiedBy>
  <cp:revision>1277</cp:revision>
  <cp:lastPrinted>2020-12-22T14:19:03Z</cp:lastPrinted>
  <dcterms:created xsi:type="dcterms:W3CDTF">2016-10-12T17:47:24Z</dcterms:created>
  <dcterms:modified xsi:type="dcterms:W3CDTF">2021-01-27T23:02:22Z</dcterms:modified>
</cp:coreProperties>
</file>